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4" r:id="rId53"/>
    <p:sldId id="275" r:id="rId54"/>
    <p:sldId id="276" r:id="rId5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chivo Black" charset="1" panose="020B0A03020202020B04"/>
      <p:regular r:id="rId12"/>
    </p:embeddedFont>
    <p:embeddedFont>
      <p:font typeface="Montserrat Light" charset="1" panose="00000400000000000000"/>
      <p:regular r:id="rId13"/>
    </p:embeddedFont>
    <p:embeddedFont>
      <p:font typeface="Montserrat Light Bold" charset="1" panose="00000800000000000000"/>
      <p:regular r:id="rId14"/>
    </p:embeddedFont>
    <p:embeddedFont>
      <p:font typeface="Montserrat Light Italics" charset="1" panose="00000400000000000000"/>
      <p:regular r:id="rId15"/>
    </p:embeddedFont>
    <p:embeddedFont>
      <p:font typeface="Montserrat Light Bold Italics" charset="1" panose="000008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slides/slide16.xml" Type="http://schemas.openxmlformats.org/officeDocument/2006/relationships/slide"/><Relationship Id="rId51" Target="slides/slide17.xml" Type="http://schemas.openxmlformats.org/officeDocument/2006/relationships/slide"/><Relationship Id="rId52" Target="slides/slide18.xml" Type="http://schemas.openxmlformats.org/officeDocument/2006/relationships/slide"/><Relationship Id="rId53" Target="slides/slide19.xml" Type="http://schemas.openxmlformats.org/officeDocument/2006/relationships/slide"/><Relationship Id="rId54" Target="slides/slide20.xml" Type="http://schemas.openxmlformats.org/officeDocument/2006/relationships/slide"/><Relationship Id="rId55" Target="slides/slide2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5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jpe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jpeg" Type="http://schemas.openxmlformats.org/officeDocument/2006/relationships/image"/><Relationship Id="rId4" Target="../media/image5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62.jpeg" Type="http://schemas.openxmlformats.org/officeDocument/2006/relationships/image"/><Relationship Id="rId5" Target="../media/image63.jpeg" Type="http://schemas.openxmlformats.org/officeDocument/2006/relationships/image"/><Relationship Id="rId6" Target="../media/image6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7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2.jpeg" Type="http://schemas.openxmlformats.org/officeDocument/2006/relationships/image"/><Relationship Id="rId4" Target="../media/image7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7.png" Type="http://schemas.openxmlformats.org/officeDocument/2006/relationships/image"/><Relationship Id="rId3" Target="../media/image6.png" Type="http://schemas.openxmlformats.org/officeDocument/2006/relationships/image"/><Relationship Id="rId4" Target="../media/image15.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2" Target="../media/image7.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7.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5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5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sp>
        <p:nvSpPr>
          <p:cNvPr name="Freeform 3" id="3"/>
          <p:cNvSpPr/>
          <p:nvPr/>
        </p:nvSpPr>
        <p:spPr>
          <a:xfrm flipH="false" flipV="false" rot="0">
            <a:off x="8521081" y="1000665"/>
            <a:ext cx="1245837" cy="985530"/>
          </a:xfrm>
          <a:custGeom>
            <a:avLst/>
            <a:gdLst/>
            <a:ahLst/>
            <a:cxnLst/>
            <a:rect r="r" b="b" t="t" l="l"/>
            <a:pathLst>
              <a:path h="985530" w="1245837">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521330">
            <a:off x="4644667" y="1640567"/>
            <a:ext cx="14167639" cy="7119239"/>
          </a:xfrm>
          <a:custGeom>
            <a:avLst/>
            <a:gdLst/>
            <a:ahLst/>
            <a:cxnLst/>
            <a:rect r="r" b="b" t="t" l="l"/>
            <a:pathLst>
              <a:path h="7119239" w="14167639">
                <a:moveTo>
                  <a:pt x="0" y="0"/>
                </a:moveTo>
                <a:lnTo>
                  <a:pt x="14167639" y="0"/>
                </a:lnTo>
                <a:lnTo>
                  <a:pt x="14167639" y="7119239"/>
                </a:lnTo>
                <a:lnTo>
                  <a:pt x="0" y="7119239"/>
                </a:lnTo>
                <a:lnTo>
                  <a:pt x="0" y="0"/>
                </a:lnTo>
                <a:close/>
              </a:path>
            </a:pathLst>
          </a:custGeom>
          <a:blipFill>
            <a:blip r:embed="rId5"/>
            <a:stretch>
              <a:fillRect l="0" t="0" r="0" b="0"/>
            </a:stretch>
          </a:blipFill>
        </p:spPr>
      </p:sp>
      <p:grpSp>
        <p:nvGrpSpPr>
          <p:cNvPr name="Group 5" id="5"/>
          <p:cNvGrpSpPr>
            <a:grpSpLocks noChangeAspect="true"/>
          </p:cNvGrpSpPr>
          <p:nvPr/>
        </p:nvGrpSpPr>
        <p:grpSpPr>
          <a:xfrm rot="0">
            <a:off x="9589607" y="0"/>
            <a:ext cx="8698393" cy="10400373"/>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6">
                <a:alphaModFix amt="98000"/>
              </a:blip>
              <a:stretch>
                <a:fillRect l="-114498" t="-230" r="-2201" b="-20632"/>
              </a:stretch>
            </a:blipFill>
          </p:spPr>
        </p:sp>
      </p:grpSp>
      <p:grpSp>
        <p:nvGrpSpPr>
          <p:cNvPr name="Group 7" id="7"/>
          <p:cNvGrpSpPr/>
          <p:nvPr/>
        </p:nvGrpSpPr>
        <p:grpSpPr>
          <a:xfrm rot="0">
            <a:off x="4191521" y="3349077"/>
            <a:ext cx="9904959" cy="3588846"/>
            <a:chOff x="0" y="0"/>
            <a:chExt cx="2608713" cy="945211"/>
          </a:xfrm>
        </p:grpSpPr>
        <p:sp>
          <p:nvSpPr>
            <p:cNvPr name="Freeform 8" id="8"/>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9" id="9"/>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7"/>
            <a:stretch>
              <a:fillRect l="0" t="-187363" r="0" b="0"/>
            </a:stretch>
          </a:blipFill>
        </p:spPr>
      </p:sp>
      <p:sp>
        <p:nvSpPr>
          <p:cNvPr name="TextBox 11" id="11"/>
          <p:cNvSpPr txBox="true"/>
          <p:nvPr/>
        </p:nvSpPr>
        <p:spPr>
          <a:xfrm rot="0">
            <a:off x="4441321" y="3308382"/>
            <a:ext cx="9405358" cy="3495192"/>
          </a:xfrm>
          <a:prstGeom prst="rect">
            <a:avLst/>
          </a:prstGeom>
        </p:spPr>
        <p:txBody>
          <a:bodyPr anchor="t" rtlCol="false" tIns="0" lIns="0" bIns="0" rIns="0">
            <a:spAutoFit/>
          </a:bodyPr>
          <a:lstStyle/>
          <a:p>
            <a:pPr algn="ctr">
              <a:lnSpc>
                <a:spcPts val="6902"/>
              </a:lnSpc>
            </a:pPr>
            <a:r>
              <a:rPr lang="en-US" sz="5002" spc="70">
                <a:solidFill>
                  <a:srgbClr val="040506"/>
                </a:solidFill>
                <a:latin typeface="Archivo Black"/>
              </a:rPr>
              <a:t> PREDICTIVE MODELING FOR CONDO PRICE TRENDS IN SAUDI ARABIA</a:t>
            </a:r>
          </a:p>
        </p:txBody>
      </p:sp>
      <p:sp>
        <p:nvSpPr>
          <p:cNvPr name="TextBox 12" id="12"/>
          <p:cNvSpPr txBox="true"/>
          <p:nvPr/>
        </p:nvSpPr>
        <p:spPr>
          <a:xfrm rot="0">
            <a:off x="7560757" y="2424789"/>
            <a:ext cx="3166486" cy="476169"/>
          </a:xfrm>
          <a:prstGeom prst="rect">
            <a:avLst/>
          </a:prstGeom>
        </p:spPr>
        <p:txBody>
          <a:bodyPr anchor="t" rtlCol="false" tIns="0" lIns="0" bIns="0" rIns="0">
            <a:spAutoFit/>
          </a:bodyPr>
          <a:lstStyle/>
          <a:p>
            <a:pPr algn="ctr">
              <a:lnSpc>
                <a:spcPts val="3692"/>
              </a:lnSpc>
            </a:pPr>
            <a:r>
              <a:rPr lang="en-US" sz="3077" spc="-61">
                <a:solidFill>
                  <a:srgbClr val="040506"/>
                </a:solidFill>
                <a:latin typeface="Montserrat Classic Bold"/>
              </a:rPr>
              <a:t>SUDIA ARIBIA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2573606" y="3743682"/>
            <a:ext cx="3314591" cy="3314591"/>
            <a:chOff x="0" y="0"/>
            <a:chExt cx="4872604" cy="4872604"/>
          </a:xfrm>
        </p:grpSpPr>
        <p:sp>
          <p:nvSpPr>
            <p:cNvPr name="Freeform 7" id="7"/>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8" id="8"/>
          <p:cNvGrpSpPr/>
          <p:nvPr/>
        </p:nvGrpSpPr>
        <p:grpSpPr>
          <a:xfrm rot="0">
            <a:off x="12548713" y="6337440"/>
            <a:ext cx="3314591" cy="3315573"/>
            <a:chOff x="0" y="0"/>
            <a:chExt cx="4872604" cy="4874047"/>
          </a:xfrm>
        </p:grpSpPr>
        <p:sp>
          <p:nvSpPr>
            <p:cNvPr name="Freeform 9" id="9"/>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0" id="10"/>
          <p:cNvGrpSpPr/>
          <p:nvPr/>
        </p:nvGrpSpPr>
        <p:grpSpPr>
          <a:xfrm rot="0">
            <a:off x="13469664" y="7244657"/>
            <a:ext cx="1522475" cy="152247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13447581" y="4617656"/>
            <a:ext cx="1566642" cy="156664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916860" y="3148979"/>
            <a:ext cx="5689104" cy="275488"/>
            <a:chOff x="0" y="0"/>
            <a:chExt cx="4519796" cy="218865"/>
          </a:xfrm>
        </p:grpSpPr>
        <p:sp>
          <p:nvSpPr>
            <p:cNvPr name="Freeform 18" id="18"/>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19" id="19"/>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0" id="20"/>
          <p:cNvGrpSpPr/>
          <p:nvPr/>
        </p:nvGrpSpPr>
        <p:grpSpPr>
          <a:xfrm rot="0">
            <a:off x="1794480" y="4047786"/>
            <a:ext cx="736150" cy="662821"/>
            <a:chOff x="0" y="0"/>
            <a:chExt cx="193883" cy="174570"/>
          </a:xfrm>
        </p:grpSpPr>
        <p:sp>
          <p:nvSpPr>
            <p:cNvPr name="Freeform 21" id="21"/>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22" id="22"/>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grpSp>
        <p:nvGrpSpPr>
          <p:cNvPr name="Group 23" id="23"/>
          <p:cNvGrpSpPr/>
          <p:nvPr/>
        </p:nvGrpSpPr>
        <p:grpSpPr>
          <a:xfrm rot="0">
            <a:off x="12085550" y="-131220"/>
            <a:ext cx="9534019" cy="1112295"/>
            <a:chOff x="0" y="0"/>
            <a:chExt cx="1876002" cy="218865"/>
          </a:xfrm>
        </p:grpSpPr>
        <p:sp>
          <p:nvSpPr>
            <p:cNvPr name="Freeform 24" id="2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25" id="2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26" id="26"/>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27" id="27"/>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743922" y="5362715"/>
            <a:ext cx="11724083" cy="4450925"/>
          </a:xfrm>
          <a:custGeom>
            <a:avLst/>
            <a:gdLst/>
            <a:ahLst/>
            <a:cxnLst/>
            <a:rect r="r" b="b" t="t" l="l"/>
            <a:pathLst>
              <a:path h="4450925" w="11724083">
                <a:moveTo>
                  <a:pt x="0" y="0"/>
                </a:moveTo>
                <a:lnTo>
                  <a:pt x="11724084" y="0"/>
                </a:lnTo>
                <a:lnTo>
                  <a:pt x="11724084" y="4450925"/>
                </a:lnTo>
                <a:lnTo>
                  <a:pt x="0" y="4450925"/>
                </a:lnTo>
                <a:lnTo>
                  <a:pt x="0" y="0"/>
                </a:lnTo>
                <a:close/>
              </a:path>
            </a:pathLst>
          </a:custGeom>
          <a:blipFill>
            <a:blip r:embed="rId7"/>
            <a:stretch>
              <a:fillRect l="0" t="0" r="0" b="0"/>
            </a:stretch>
          </a:blipFill>
        </p:spPr>
      </p:sp>
      <p:sp>
        <p:nvSpPr>
          <p:cNvPr name="TextBox 29" id="29"/>
          <p:cNvSpPr txBox="true"/>
          <p:nvPr/>
        </p:nvSpPr>
        <p:spPr>
          <a:xfrm rot="0">
            <a:off x="2689046" y="4167202"/>
            <a:ext cx="6346855" cy="114788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Bold"/>
              </a:rPr>
              <a:t>City Mapping: </a:t>
            </a:r>
            <a:r>
              <a:rPr lang="en-US" sz="2210" spc="216">
                <a:solidFill>
                  <a:srgbClr val="231F20"/>
                </a:solidFill>
                <a:latin typeface="Montserrat Light"/>
              </a:rPr>
              <a:t>The 'header' column was mapped to 'city' for better analysis.</a:t>
            </a:r>
          </a:p>
        </p:txBody>
      </p:sp>
      <p:sp>
        <p:nvSpPr>
          <p:cNvPr name="TextBox 30" id="30"/>
          <p:cNvSpPr txBox="true"/>
          <p:nvPr/>
        </p:nvSpPr>
        <p:spPr>
          <a:xfrm rot="0">
            <a:off x="0" y="1953719"/>
            <a:ext cx="13587760" cy="731594"/>
          </a:xfrm>
          <a:prstGeom prst="rect">
            <a:avLst/>
          </a:prstGeom>
        </p:spPr>
        <p:txBody>
          <a:bodyPr anchor="t" rtlCol="false" tIns="0" lIns="0" bIns="0" rIns="0">
            <a:spAutoFit/>
          </a:bodyPr>
          <a:lstStyle/>
          <a:p>
            <a:pPr algn="ctr" marL="0" indent="0" lvl="0">
              <a:lnSpc>
                <a:spcPts val="5858"/>
              </a:lnSpc>
              <a:spcBef>
                <a:spcPct val="0"/>
              </a:spcBef>
            </a:pPr>
            <a:r>
              <a:rPr lang="en-US" sz="4245" spc="33">
                <a:solidFill>
                  <a:srgbClr val="FFFFFF"/>
                </a:solidFill>
                <a:latin typeface="Archivo Black"/>
              </a:rPr>
              <a:t>DATA CLEANING AND PREPROCESSING: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sp>
        <p:nvSpPr>
          <p:cNvPr name="Freeform 7" id="7"/>
          <p:cNvSpPr/>
          <p:nvPr/>
        </p:nvSpPr>
        <p:spPr>
          <a:xfrm flipH="false" flipV="false" rot="0">
            <a:off x="14505200" y="7617373"/>
            <a:ext cx="3650772" cy="2669627"/>
          </a:xfrm>
          <a:custGeom>
            <a:avLst/>
            <a:gdLst/>
            <a:ahLst/>
            <a:cxnLst/>
            <a:rect r="r" b="b" t="t" l="l"/>
            <a:pathLst>
              <a:path h="2669627" w="3650772">
                <a:moveTo>
                  <a:pt x="0" y="0"/>
                </a:moveTo>
                <a:lnTo>
                  <a:pt x="3650773" y="0"/>
                </a:lnTo>
                <a:lnTo>
                  <a:pt x="3650773" y="2669627"/>
                </a:lnTo>
                <a:lnTo>
                  <a:pt x="0" y="2669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308397" y="4016056"/>
            <a:ext cx="9768219" cy="3495733"/>
          </a:xfrm>
          <a:custGeom>
            <a:avLst/>
            <a:gdLst/>
            <a:ahLst/>
            <a:cxnLst/>
            <a:rect r="r" b="b" t="t" l="l"/>
            <a:pathLst>
              <a:path h="3495733" w="9768219">
                <a:moveTo>
                  <a:pt x="0" y="0"/>
                </a:moveTo>
                <a:lnTo>
                  <a:pt x="9768219" y="0"/>
                </a:lnTo>
                <a:lnTo>
                  <a:pt x="9768219" y="3495733"/>
                </a:lnTo>
                <a:lnTo>
                  <a:pt x="0" y="3495733"/>
                </a:lnTo>
                <a:lnTo>
                  <a:pt x="0" y="0"/>
                </a:lnTo>
                <a:close/>
              </a:path>
            </a:pathLst>
          </a:custGeom>
          <a:blipFill>
            <a:blip r:embed="rId6"/>
            <a:stretch>
              <a:fillRect l="0" t="0" r="0" b="0"/>
            </a:stretch>
          </a:blipFill>
        </p:spPr>
      </p:sp>
      <p:sp>
        <p:nvSpPr>
          <p:cNvPr name="TextBox 9" id="9"/>
          <p:cNvSpPr txBox="true"/>
          <p:nvPr/>
        </p:nvSpPr>
        <p:spPr>
          <a:xfrm rot="0">
            <a:off x="6121151" y="942975"/>
            <a:ext cx="5325326" cy="747516"/>
          </a:xfrm>
          <a:prstGeom prst="rect">
            <a:avLst/>
          </a:prstGeom>
        </p:spPr>
        <p:txBody>
          <a:bodyPr anchor="t" rtlCol="false" tIns="0" lIns="0" bIns="0" rIns="0">
            <a:spAutoFit/>
          </a:bodyPr>
          <a:lstStyle/>
          <a:p>
            <a:pPr algn="l" marL="0" indent="0" lvl="0">
              <a:lnSpc>
                <a:spcPts val="6049"/>
              </a:lnSpc>
              <a:spcBef>
                <a:spcPct val="0"/>
              </a:spcBef>
            </a:pPr>
            <a:r>
              <a:rPr lang="en-US" sz="4383" spc="153">
                <a:solidFill>
                  <a:srgbClr val="010101"/>
                </a:solidFill>
                <a:latin typeface="Archivo Black"/>
              </a:rPr>
              <a:t>COLUMNS TYPE</a:t>
            </a:r>
          </a:p>
        </p:txBody>
      </p:sp>
      <p:sp>
        <p:nvSpPr>
          <p:cNvPr name="TextBox 10" id="10"/>
          <p:cNvSpPr txBox="true"/>
          <p:nvPr/>
        </p:nvSpPr>
        <p:spPr>
          <a:xfrm rot="0">
            <a:off x="6308397" y="2193999"/>
            <a:ext cx="9371832" cy="1716473"/>
          </a:xfrm>
          <a:prstGeom prst="rect">
            <a:avLst/>
          </a:prstGeom>
        </p:spPr>
        <p:txBody>
          <a:bodyPr anchor="t" rtlCol="false" tIns="0" lIns="0" bIns="0" rIns="0">
            <a:spAutoFit/>
          </a:bodyPr>
          <a:lstStyle/>
          <a:p>
            <a:pPr marL="428603" indent="-214301" lvl="1">
              <a:lnSpc>
                <a:spcPts val="2739"/>
              </a:lnSpc>
              <a:buFont typeface="Arial"/>
              <a:buChar char="•"/>
            </a:pPr>
            <a:r>
              <a:rPr lang="en-US" sz="1985" spc="194">
                <a:solidFill>
                  <a:srgbClr val="000000"/>
                </a:solidFill>
                <a:latin typeface="Montserrat Light"/>
              </a:rPr>
              <a:t>Onc</a:t>
            </a:r>
            <a:r>
              <a:rPr lang="en-US" sz="1985" spc="194">
                <a:solidFill>
                  <a:srgbClr val="000000"/>
                </a:solidFill>
                <a:latin typeface="Montserrat Light"/>
              </a:rPr>
              <a:t>e you have converted the data types, you can then enter the data into the model.</a:t>
            </a:r>
          </a:p>
          <a:p>
            <a:pPr marL="428603" indent="-214301" lvl="1">
              <a:lnSpc>
                <a:spcPts val="2739"/>
              </a:lnSpc>
              <a:buFont typeface="Arial"/>
              <a:buChar char="•"/>
            </a:pPr>
            <a:r>
              <a:rPr lang="en-US" sz="1985" spc="194">
                <a:solidFill>
                  <a:srgbClr val="000000"/>
                </a:solidFill>
                <a:latin typeface="Montserrat Light"/>
              </a:rPr>
              <a:t>The model will then be able to learn the relationships between the data and make more accurate predictions.</a:t>
            </a:r>
          </a:p>
          <a:p>
            <a:pPr>
              <a:lnSpc>
                <a:spcPts val="273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4410190" y="-7563"/>
            <a:ext cx="1710961" cy="10674983"/>
            <a:chOff x="0" y="0"/>
            <a:chExt cx="450623" cy="2811518"/>
          </a:xfrm>
        </p:grpSpPr>
        <p:sp>
          <p:nvSpPr>
            <p:cNvPr name="Freeform 4" id="4"/>
            <p:cNvSpPr/>
            <p:nvPr/>
          </p:nvSpPr>
          <p:spPr>
            <a:xfrm flipH="false" flipV="false" rot="0">
              <a:off x="0" y="0"/>
              <a:ext cx="450623" cy="2811518"/>
            </a:xfrm>
            <a:custGeom>
              <a:avLst/>
              <a:gdLst/>
              <a:ahLst/>
              <a:cxnLst/>
              <a:rect r="r" b="b" t="t" l="l"/>
              <a:pathLst>
                <a:path h="2811518" w="450623">
                  <a:moveTo>
                    <a:pt x="0" y="0"/>
                  </a:moveTo>
                  <a:lnTo>
                    <a:pt x="450623" y="0"/>
                  </a:lnTo>
                  <a:lnTo>
                    <a:pt x="450623" y="2811518"/>
                  </a:lnTo>
                  <a:lnTo>
                    <a:pt x="0" y="2811518"/>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450623" cy="283056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sp>
        <p:nvSpPr>
          <p:cNvPr name="Freeform 7" id="7"/>
          <p:cNvSpPr/>
          <p:nvPr/>
        </p:nvSpPr>
        <p:spPr>
          <a:xfrm flipH="false" flipV="false" rot="0">
            <a:off x="7701687" y="3910472"/>
            <a:ext cx="8707646" cy="5002265"/>
          </a:xfrm>
          <a:custGeom>
            <a:avLst/>
            <a:gdLst/>
            <a:ahLst/>
            <a:cxnLst/>
            <a:rect r="r" b="b" t="t" l="l"/>
            <a:pathLst>
              <a:path h="5002265" w="8707646">
                <a:moveTo>
                  <a:pt x="0" y="0"/>
                </a:moveTo>
                <a:lnTo>
                  <a:pt x="8707645" y="0"/>
                </a:lnTo>
                <a:lnTo>
                  <a:pt x="8707645" y="5002265"/>
                </a:lnTo>
                <a:lnTo>
                  <a:pt x="0" y="5002265"/>
                </a:lnTo>
                <a:lnTo>
                  <a:pt x="0" y="0"/>
                </a:lnTo>
                <a:close/>
              </a:path>
            </a:pathLst>
          </a:custGeom>
          <a:blipFill>
            <a:blip r:embed="rId4"/>
            <a:stretch>
              <a:fillRect l="0" t="0" r="0" b="0"/>
            </a:stretch>
          </a:blipFill>
        </p:spPr>
      </p:sp>
      <p:sp>
        <p:nvSpPr>
          <p:cNvPr name="TextBox 8" id="8"/>
          <p:cNvSpPr txBox="true"/>
          <p:nvPr/>
        </p:nvSpPr>
        <p:spPr>
          <a:xfrm rot="0">
            <a:off x="6121151" y="942975"/>
            <a:ext cx="5325326" cy="747516"/>
          </a:xfrm>
          <a:prstGeom prst="rect">
            <a:avLst/>
          </a:prstGeom>
        </p:spPr>
        <p:txBody>
          <a:bodyPr anchor="t" rtlCol="false" tIns="0" lIns="0" bIns="0" rIns="0">
            <a:spAutoFit/>
          </a:bodyPr>
          <a:lstStyle/>
          <a:p>
            <a:pPr algn="l" marL="0" indent="0" lvl="0">
              <a:lnSpc>
                <a:spcPts val="6049"/>
              </a:lnSpc>
              <a:spcBef>
                <a:spcPct val="0"/>
              </a:spcBef>
            </a:pPr>
            <a:r>
              <a:rPr lang="en-US" sz="4383" spc="153">
                <a:solidFill>
                  <a:srgbClr val="010101"/>
                </a:solidFill>
                <a:latin typeface="Archivo Black"/>
              </a:rPr>
              <a:t>STATISTCS</a:t>
            </a:r>
          </a:p>
        </p:txBody>
      </p:sp>
      <p:sp>
        <p:nvSpPr>
          <p:cNvPr name="TextBox 9" id="9"/>
          <p:cNvSpPr txBox="true"/>
          <p:nvPr/>
        </p:nvSpPr>
        <p:spPr>
          <a:xfrm rot="0">
            <a:off x="6121151" y="1918432"/>
            <a:ext cx="9371832" cy="1716473"/>
          </a:xfrm>
          <a:prstGeom prst="rect">
            <a:avLst/>
          </a:prstGeom>
        </p:spPr>
        <p:txBody>
          <a:bodyPr anchor="t" rtlCol="false" tIns="0" lIns="0" bIns="0" rIns="0">
            <a:spAutoFit/>
          </a:bodyPr>
          <a:lstStyle/>
          <a:p>
            <a:pPr marL="428603" indent="-214301" lvl="1">
              <a:lnSpc>
                <a:spcPts val="2739"/>
              </a:lnSpc>
              <a:buFont typeface="Arial"/>
              <a:buChar char="•"/>
            </a:pPr>
            <a:r>
              <a:rPr lang="en-US" sz="1985" spc="194">
                <a:solidFill>
                  <a:srgbClr val="000000"/>
                </a:solidFill>
                <a:latin typeface="Montserrat Light"/>
              </a:rPr>
              <a:t>Onc</a:t>
            </a:r>
            <a:r>
              <a:rPr lang="en-US" sz="1985" spc="194">
                <a:solidFill>
                  <a:srgbClr val="000000"/>
                </a:solidFill>
                <a:latin typeface="Montserrat Light"/>
              </a:rPr>
              <a:t>e you have converted the data types, you can then enter the data into the model.</a:t>
            </a:r>
          </a:p>
          <a:p>
            <a:pPr marL="428603" indent="-214301" lvl="1">
              <a:lnSpc>
                <a:spcPts val="2739"/>
              </a:lnSpc>
              <a:buFont typeface="Arial"/>
              <a:buChar char="•"/>
            </a:pPr>
            <a:r>
              <a:rPr lang="en-US" sz="1985" spc="194">
                <a:solidFill>
                  <a:srgbClr val="000000"/>
                </a:solidFill>
                <a:latin typeface="Montserrat Light"/>
              </a:rPr>
              <a:t>The model will then be able to learn the relationships between the data and make more accurate predictions.</a:t>
            </a:r>
          </a:p>
          <a:p>
            <a:pPr>
              <a:lnSpc>
                <a:spcPts val="273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48121"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946451" y="2764261"/>
            <a:ext cx="3086100" cy="507624"/>
            <a:chOff x="0" y="0"/>
            <a:chExt cx="812800" cy="133695"/>
          </a:xfrm>
        </p:grpSpPr>
        <p:sp>
          <p:nvSpPr>
            <p:cNvPr name="Freeform 7" id="7"/>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8" id="8"/>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Outliers</a:t>
              </a:r>
            </a:p>
          </p:txBody>
        </p:sp>
      </p:grpSp>
      <p:sp>
        <p:nvSpPr>
          <p:cNvPr name="Freeform 9" id="9"/>
          <p:cNvSpPr/>
          <p:nvPr/>
        </p:nvSpPr>
        <p:spPr>
          <a:xfrm flipH="false" flipV="false" rot="0">
            <a:off x="3488923" y="3603602"/>
            <a:ext cx="11553066" cy="5469062"/>
          </a:xfrm>
          <a:custGeom>
            <a:avLst/>
            <a:gdLst/>
            <a:ahLst/>
            <a:cxnLst/>
            <a:rect r="r" b="b" t="t" l="l"/>
            <a:pathLst>
              <a:path h="5469062" w="11553066">
                <a:moveTo>
                  <a:pt x="0" y="0"/>
                </a:moveTo>
                <a:lnTo>
                  <a:pt x="11553066" y="0"/>
                </a:lnTo>
                <a:lnTo>
                  <a:pt x="11553066" y="5469062"/>
                </a:lnTo>
                <a:lnTo>
                  <a:pt x="0" y="5469062"/>
                </a:lnTo>
                <a:lnTo>
                  <a:pt x="0" y="0"/>
                </a:lnTo>
                <a:close/>
              </a:path>
            </a:pathLst>
          </a:custGeom>
          <a:blipFill>
            <a:blip r:embed="rId3"/>
            <a:stretch>
              <a:fillRect l="0" t="0" r="0" b="0"/>
            </a:stretch>
          </a:blipFill>
        </p:spPr>
      </p:sp>
      <p:sp>
        <p:nvSpPr>
          <p:cNvPr name="TextBox 10" id="10"/>
          <p:cNvSpPr txBox="true"/>
          <p:nvPr/>
        </p:nvSpPr>
        <p:spPr>
          <a:xfrm rot="0">
            <a:off x="3488923" y="1692496"/>
            <a:ext cx="11310153" cy="688486"/>
          </a:xfrm>
          <a:prstGeom prst="rect">
            <a:avLst/>
          </a:prstGeom>
        </p:spPr>
        <p:txBody>
          <a:bodyPr anchor="t" rtlCol="false" tIns="0" lIns="0" bIns="0" rIns="0">
            <a:spAutoFit/>
          </a:bodyPr>
          <a:lstStyle/>
          <a:p>
            <a:pPr algn="ctr" marL="0" indent="0" lvl="0">
              <a:lnSpc>
                <a:spcPts val="5582"/>
              </a:lnSpc>
              <a:spcBef>
                <a:spcPct val="0"/>
              </a:spcBef>
            </a:pPr>
            <a:r>
              <a:rPr lang="en-US" sz="4045" spc="32">
                <a:solidFill>
                  <a:srgbClr val="010101"/>
                </a:solidFill>
                <a:latin typeface="Archivo Black"/>
              </a:rPr>
              <a:t>EXPLORATORY DATA ANALYSIS (EDA):</a:t>
            </a:r>
          </a:p>
        </p:txBody>
      </p:sp>
      <p:sp>
        <p:nvSpPr>
          <p:cNvPr name="TextBox 11" id="11"/>
          <p:cNvSpPr txBox="true"/>
          <p:nvPr/>
        </p:nvSpPr>
        <p:spPr>
          <a:xfrm rot="0">
            <a:off x="3558645" y="3205901"/>
            <a:ext cx="5706811" cy="757301"/>
          </a:xfrm>
          <a:prstGeom prst="rect">
            <a:avLst/>
          </a:prstGeom>
        </p:spPr>
        <p:txBody>
          <a:bodyPr anchor="t" rtlCol="false" tIns="0" lIns="0" bIns="0" rIns="0">
            <a:spAutoFit/>
          </a:bodyPr>
          <a:lstStyle/>
          <a:p>
            <a:pPr algn="ctr" marL="474023" indent="-237012" lvl="1">
              <a:lnSpc>
                <a:spcPts val="3073"/>
              </a:lnSpc>
              <a:buFont typeface="Arial"/>
              <a:buChar char="•"/>
            </a:pPr>
            <a:r>
              <a:rPr lang="en-US" sz="2195">
                <a:solidFill>
                  <a:srgbClr val="010101"/>
                </a:solidFill>
                <a:latin typeface="Canva Sans"/>
              </a:rPr>
              <a:t>Remove outliers in the num_comments</a:t>
            </a:r>
          </a:p>
          <a:p>
            <a:pPr algn="ctr">
              <a:lnSpc>
                <a:spcPts val="307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469577" y="1307358"/>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971784" y="2558680"/>
            <a:ext cx="3086100" cy="507624"/>
            <a:chOff x="0" y="0"/>
            <a:chExt cx="812800" cy="133695"/>
          </a:xfrm>
        </p:grpSpPr>
        <p:sp>
          <p:nvSpPr>
            <p:cNvPr name="Freeform 7" id="7"/>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8" id="8"/>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Outliers</a:t>
              </a:r>
            </a:p>
          </p:txBody>
        </p:sp>
      </p:grpSp>
      <p:sp>
        <p:nvSpPr>
          <p:cNvPr name="Freeform 9" id="9"/>
          <p:cNvSpPr/>
          <p:nvPr/>
        </p:nvSpPr>
        <p:spPr>
          <a:xfrm flipH="false" flipV="false" rot="0">
            <a:off x="3558645" y="3425904"/>
            <a:ext cx="11418799" cy="5668521"/>
          </a:xfrm>
          <a:custGeom>
            <a:avLst/>
            <a:gdLst/>
            <a:ahLst/>
            <a:cxnLst/>
            <a:rect r="r" b="b" t="t" l="l"/>
            <a:pathLst>
              <a:path h="5668521" w="11418799">
                <a:moveTo>
                  <a:pt x="0" y="0"/>
                </a:moveTo>
                <a:lnTo>
                  <a:pt x="11418798" y="0"/>
                </a:lnTo>
                <a:lnTo>
                  <a:pt x="11418798" y="5668521"/>
                </a:lnTo>
                <a:lnTo>
                  <a:pt x="0" y="5668521"/>
                </a:lnTo>
                <a:lnTo>
                  <a:pt x="0" y="0"/>
                </a:lnTo>
                <a:close/>
              </a:path>
            </a:pathLst>
          </a:custGeom>
          <a:blipFill>
            <a:blip r:embed="rId3"/>
            <a:stretch>
              <a:fillRect l="0" t="0" r="0" b="0"/>
            </a:stretch>
          </a:blipFill>
        </p:spPr>
      </p:sp>
      <p:sp>
        <p:nvSpPr>
          <p:cNvPr name="TextBox 10" id="10"/>
          <p:cNvSpPr txBox="true"/>
          <p:nvPr/>
        </p:nvSpPr>
        <p:spPr>
          <a:xfrm rot="0">
            <a:off x="3488923" y="1692496"/>
            <a:ext cx="11310153" cy="688486"/>
          </a:xfrm>
          <a:prstGeom prst="rect">
            <a:avLst/>
          </a:prstGeom>
        </p:spPr>
        <p:txBody>
          <a:bodyPr anchor="t" rtlCol="false" tIns="0" lIns="0" bIns="0" rIns="0">
            <a:spAutoFit/>
          </a:bodyPr>
          <a:lstStyle/>
          <a:p>
            <a:pPr algn="ctr" marL="0" indent="0" lvl="0">
              <a:lnSpc>
                <a:spcPts val="5582"/>
              </a:lnSpc>
              <a:spcBef>
                <a:spcPct val="0"/>
              </a:spcBef>
            </a:pPr>
            <a:r>
              <a:rPr lang="en-US" sz="4045" spc="32">
                <a:solidFill>
                  <a:srgbClr val="010101"/>
                </a:solidFill>
                <a:latin typeface="Archivo Black"/>
              </a:rPr>
              <a:t>EXPLORATORY DATA ANALYSIS (EDA):</a:t>
            </a:r>
          </a:p>
        </p:txBody>
      </p:sp>
      <p:sp>
        <p:nvSpPr>
          <p:cNvPr name="TextBox 11" id="11"/>
          <p:cNvSpPr txBox="true"/>
          <p:nvPr/>
        </p:nvSpPr>
        <p:spPr>
          <a:xfrm rot="0">
            <a:off x="3900290" y="3028203"/>
            <a:ext cx="4315188" cy="757301"/>
          </a:xfrm>
          <a:prstGeom prst="rect">
            <a:avLst/>
          </a:prstGeom>
        </p:spPr>
        <p:txBody>
          <a:bodyPr anchor="t" rtlCol="false" tIns="0" lIns="0" bIns="0" rIns="0">
            <a:spAutoFit/>
          </a:bodyPr>
          <a:lstStyle/>
          <a:p>
            <a:pPr algn="ctr" marL="474023" indent="-237012" lvl="1">
              <a:lnSpc>
                <a:spcPts val="3073"/>
              </a:lnSpc>
              <a:buFont typeface="Arial"/>
              <a:buChar char="•"/>
            </a:pPr>
            <a:r>
              <a:rPr lang="en-US" sz="2195">
                <a:solidFill>
                  <a:srgbClr val="010101"/>
                </a:solidFill>
                <a:latin typeface="Canva Sans"/>
              </a:rPr>
              <a:t>Remove outliers in the price </a:t>
            </a:r>
          </a:p>
          <a:p>
            <a:pPr algn="ctr">
              <a:lnSpc>
                <a:spcPts val="307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TextBox 5" id="5"/>
          <p:cNvSpPr txBox="true"/>
          <p:nvPr/>
        </p:nvSpPr>
        <p:spPr>
          <a:xfrm rot="0">
            <a:off x="1469078" y="942975"/>
            <a:ext cx="9537014" cy="713933"/>
          </a:xfrm>
          <a:prstGeom prst="rect">
            <a:avLst/>
          </a:prstGeom>
        </p:spPr>
        <p:txBody>
          <a:bodyPr anchor="t" rtlCol="false" tIns="0" lIns="0" bIns="0" rIns="0">
            <a:spAutoFit/>
          </a:bodyPr>
          <a:lstStyle/>
          <a:p>
            <a:pPr marL="0" indent="0" lvl="0">
              <a:lnSpc>
                <a:spcPts val="5773"/>
              </a:lnSpc>
              <a:spcBef>
                <a:spcPct val="0"/>
              </a:spcBef>
            </a:pPr>
            <a:r>
              <a:rPr lang="en-US" sz="4183" spc="146">
                <a:solidFill>
                  <a:srgbClr val="010101"/>
                </a:solidFill>
                <a:latin typeface="Archivo Black"/>
              </a:rPr>
              <a:t>ENCODE THE COLUMNS</a:t>
            </a:r>
          </a:p>
        </p:txBody>
      </p:sp>
      <p:sp>
        <p:nvSpPr>
          <p:cNvPr name="TextBox 6" id="6"/>
          <p:cNvSpPr txBox="true"/>
          <p:nvPr/>
        </p:nvSpPr>
        <p:spPr>
          <a:xfrm rot="0">
            <a:off x="11876442" y="3448259"/>
            <a:ext cx="2282831" cy="347254"/>
          </a:xfrm>
          <a:prstGeom prst="rect">
            <a:avLst/>
          </a:prstGeom>
        </p:spPr>
        <p:txBody>
          <a:bodyPr anchor="t" rtlCol="false" tIns="0" lIns="0" bIns="0" rIns="0">
            <a:spAutoFit/>
          </a:bodyPr>
          <a:lstStyle/>
          <a:p>
            <a:pPr>
              <a:lnSpc>
                <a:spcPts val="2641"/>
              </a:lnSpc>
              <a:spcBef>
                <a:spcPct val="0"/>
              </a:spcBef>
            </a:pPr>
            <a:r>
              <a:rPr lang="en-US" sz="1887" spc="-37">
                <a:solidFill>
                  <a:srgbClr val="FFFFFF"/>
                </a:solidFill>
                <a:latin typeface="Montserrat Light Bold"/>
              </a:rPr>
              <a:t>Dani Martinez</a:t>
            </a:r>
          </a:p>
        </p:txBody>
      </p:sp>
      <p:grpSp>
        <p:nvGrpSpPr>
          <p:cNvPr name="Group 7" id="7"/>
          <p:cNvGrpSpPr>
            <a:grpSpLocks noChangeAspect="true"/>
          </p:cNvGrpSpPr>
          <p:nvPr/>
        </p:nvGrpSpPr>
        <p:grpSpPr>
          <a:xfrm rot="0">
            <a:off x="-46214" y="7097814"/>
            <a:ext cx="5669664" cy="3189186"/>
            <a:chOff x="0" y="0"/>
            <a:chExt cx="6089457" cy="3425320"/>
          </a:xfrm>
        </p:grpSpPr>
        <p:sp>
          <p:nvSpPr>
            <p:cNvPr name="Freeform 8" id="8"/>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9" id="9"/>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10" id="10"/>
          <p:cNvGrpSpPr>
            <a:grpSpLocks noChangeAspect="true"/>
          </p:cNvGrpSpPr>
          <p:nvPr/>
        </p:nvGrpSpPr>
        <p:grpSpPr>
          <a:xfrm rot="0">
            <a:off x="11006092" y="22598"/>
            <a:ext cx="7281908" cy="4096074"/>
            <a:chOff x="0" y="0"/>
            <a:chExt cx="6089457" cy="3425320"/>
          </a:xfrm>
        </p:grpSpPr>
        <p:sp>
          <p:nvSpPr>
            <p:cNvPr name="Freeform 11" id="11"/>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12" id="12"/>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Freeform 13" id="13"/>
          <p:cNvSpPr/>
          <p:nvPr/>
        </p:nvSpPr>
        <p:spPr>
          <a:xfrm flipH="false" flipV="false" rot="0">
            <a:off x="2485034" y="2543828"/>
            <a:ext cx="13048240" cy="5884152"/>
          </a:xfrm>
          <a:custGeom>
            <a:avLst/>
            <a:gdLst/>
            <a:ahLst/>
            <a:cxnLst/>
            <a:rect r="r" b="b" t="t" l="l"/>
            <a:pathLst>
              <a:path h="5884152" w="13048240">
                <a:moveTo>
                  <a:pt x="0" y="0"/>
                </a:moveTo>
                <a:lnTo>
                  <a:pt x="13048240" y="0"/>
                </a:lnTo>
                <a:lnTo>
                  <a:pt x="13048240" y="5884152"/>
                </a:lnTo>
                <a:lnTo>
                  <a:pt x="0" y="5884152"/>
                </a:lnTo>
                <a:lnTo>
                  <a:pt x="0" y="0"/>
                </a:lnTo>
                <a:close/>
              </a:path>
            </a:pathLst>
          </a:custGeom>
          <a:blipFill>
            <a:blip r:embed="rId6"/>
            <a:stretch>
              <a:fillRect l="0" t="0" r="0" b="0"/>
            </a:stretch>
          </a:blipFill>
        </p:spPr>
      </p:sp>
      <p:sp>
        <p:nvSpPr>
          <p:cNvPr name="TextBox 14" id="14"/>
          <p:cNvSpPr txBox="true"/>
          <p:nvPr/>
        </p:nvSpPr>
        <p:spPr>
          <a:xfrm rot="0">
            <a:off x="2485034" y="1825120"/>
            <a:ext cx="8260190" cy="369817"/>
          </a:xfrm>
          <a:prstGeom prst="rect">
            <a:avLst/>
          </a:prstGeom>
        </p:spPr>
        <p:txBody>
          <a:bodyPr anchor="t" rtlCol="false" tIns="0" lIns="0" bIns="0" rIns="0">
            <a:spAutoFit/>
          </a:bodyPr>
          <a:lstStyle/>
          <a:p>
            <a:pPr algn="ctr" marL="474023" indent="-237012" lvl="1">
              <a:lnSpc>
                <a:spcPts val="3073"/>
              </a:lnSpc>
              <a:buFont typeface="Arial"/>
              <a:buChar char="•"/>
            </a:pPr>
            <a:r>
              <a:rPr lang="en-US" sz="2195">
                <a:solidFill>
                  <a:srgbClr val="010101"/>
                </a:solidFill>
                <a:latin typeface="Canva Sans"/>
              </a:rPr>
              <a:t>enncode the locations value  by the get dummies function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48121"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946451" y="2764261"/>
            <a:ext cx="3086100" cy="507624"/>
            <a:chOff x="0" y="0"/>
            <a:chExt cx="812800" cy="133695"/>
          </a:xfrm>
        </p:grpSpPr>
        <p:sp>
          <p:nvSpPr>
            <p:cNvPr name="Freeform 7" id="7"/>
            <p:cNvSpPr/>
            <p:nvPr/>
          </p:nvSpPr>
          <p:spPr>
            <a:xfrm flipH="false" flipV="false" rot="0">
              <a:off x="0" y="0"/>
              <a:ext cx="812800" cy="133695"/>
            </a:xfrm>
            <a:custGeom>
              <a:avLst/>
              <a:gdLst/>
              <a:ahLst/>
              <a:cxnLst/>
              <a:rect r="r" b="b" t="t" l="l"/>
              <a:pathLst>
                <a:path h="133695" w="812800">
                  <a:moveTo>
                    <a:pt x="0" y="0"/>
                  </a:moveTo>
                  <a:lnTo>
                    <a:pt x="812800" y="0"/>
                  </a:lnTo>
                  <a:lnTo>
                    <a:pt x="812800" y="133695"/>
                  </a:lnTo>
                  <a:lnTo>
                    <a:pt x="0" y="133695"/>
                  </a:lnTo>
                  <a:close/>
                </a:path>
              </a:pathLst>
            </a:custGeom>
            <a:solidFill>
              <a:srgbClr val="000000"/>
            </a:solidFill>
          </p:spPr>
        </p:sp>
        <p:sp>
          <p:nvSpPr>
            <p:cNvPr name="TextBox 8" id="8"/>
            <p:cNvSpPr txBox="true"/>
            <p:nvPr/>
          </p:nvSpPr>
          <p:spPr>
            <a:xfrm>
              <a:off x="0" y="-19050"/>
              <a:ext cx="812800" cy="15274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City Distribution: </a:t>
              </a:r>
            </a:p>
          </p:txBody>
        </p:sp>
      </p:grpSp>
      <p:sp>
        <p:nvSpPr>
          <p:cNvPr name="Freeform 9" id="9"/>
          <p:cNvSpPr/>
          <p:nvPr/>
        </p:nvSpPr>
        <p:spPr>
          <a:xfrm flipH="false" flipV="false" rot="0">
            <a:off x="3840564" y="3776793"/>
            <a:ext cx="10625256" cy="5047424"/>
          </a:xfrm>
          <a:custGeom>
            <a:avLst/>
            <a:gdLst/>
            <a:ahLst/>
            <a:cxnLst/>
            <a:rect r="r" b="b" t="t" l="l"/>
            <a:pathLst>
              <a:path h="5047424" w="10625256">
                <a:moveTo>
                  <a:pt x="0" y="0"/>
                </a:moveTo>
                <a:lnTo>
                  <a:pt x="10625256" y="0"/>
                </a:lnTo>
                <a:lnTo>
                  <a:pt x="10625256" y="5047425"/>
                </a:lnTo>
                <a:lnTo>
                  <a:pt x="0" y="5047425"/>
                </a:lnTo>
                <a:lnTo>
                  <a:pt x="0" y="0"/>
                </a:lnTo>
                <a:close/>
              </a:path>
            </a:pathLst>
          </a:custGeom>
          <a:blipFill>
            <a:blip r:embed="rId3"/>
            <a:stretch>
              <a:fillRect l="0" t="0" r="0" b="0"/>
            </a:stretch>
          </a:blipFill>
        </p:spPr>
      </p:sp>
      <p:sp>
        <p:nvSpPr>
          <p:cNvPr name="TextBox 10" id="10"/>
          <p:cNvSpPr txBox="true"/>
          <p:nvPr/>
        </p:nvSpPr>
        <p:spPr>
          <a:xfrm rot="0">
            <a:off x="3488923" y="1692496"/>
            <a:ext cx="11310153" cy="688486"/>
          </a:xfrm>
          <a:prstGeom prst="rect">
            <a:avLst/>
          </a:prstGeom>
        </p:spPr>
        <p:txBody>
          <a:bodyPr anchor="t" rtlCol="false" tIns="0" lIns="0" bIns="0" rIns="0">
            <a:spAutoFit/>
          </a:bodyPr>
          <a:lstStyle/>
          <a:p>
            <a:pPr algn="ctr" marL="0" indent="0" lvl="0">
              <a:lnSpc>
                <a:spcPts val="5582"/>
              </a:lnSpc>
              <a:spcBef>
                <a:spcPct val="0"/>
              </a:spcBef>
            </a:pPr>
            <a:r>
              <a:rPr lang="en-US" sz="4045" spc="32">
                <a:solidFill>
                  <a:srgbClr val="010101"/>
                </a:solidFill>
                <a:latin typeface="Archivo Black"/>
              </a:rPr>
              <a:t>EXPLORATORY DATA ANALYSIS (EDA):</a:t>
            </a:r>
          </a:p>
        </p:txBody>
      </p:sp>
      <p:sp>
        <p:nvSpPr>
          <p:cNvPr name="TextBox 11" id="11"/>
          <p:cNvSpPr txBox="true"/>
          <p:nvPr/>
        </p:nvSpPr>
        <p:spPr>
          <a:xfrm rot="0">
            <a:off x="2946451" y="3233785"/>
            <a:ext cx="12413481" cy="369817"/>
          </a:xfrm>
          <a:prstGeom prst="rect">
            <a:avLst/>
          </a:prstGeom>
        </p:spPr>
        <p:txBody>
          <a:bodyPr anchor="t" rtlCol="false" tIns="0" lIns="0" bIns="0" rIns="0">
            <a:spAutoFit/>
          </a:bodyPr>
          <a:lstStyle/>
          <a:p>
            <a:pPr algn="ctr">
              <a:lnSpc>
                <a:spcPts val="3073"/>
              </a:lnSpc>
            </a:pPr>
            <a:r>
              <a:rPr lang="en-US" sz="2195">
                <a:solidFill>
                  <a:srgbClr val="010101"/>
                </a:solidFill>
                <a:latin typeface="Canva Sans"/>
              </a:rPr>
              <a:t>Riyadh emerged as the most frequent city in the dataset, influencing the overall distribution.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48121"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862727" y="2226516"/>
            <a:ext cx="3086100" cy="540544"/>
            <a:chOff x="0" y="0"/>
            <a:chExt cx="812800" cy="142365"/>
          </a:xfrm>
        </p:grpSpPr>
        <p:sp>
          <p:nvSpPr>
            <p:cNvPr name="Freeform 7" id="7"/>
            <p:cNvSpPr/>
            <p:nvPr/>
          </p:nvSpPr>
          <p:spPr>
            <a:xfrm flipH="false" flipV="false" rot="0">
              <a:off x="0" y="0"/>
              <a:ext cx="812800" cy="142365"/>
            </a:xfrm>
            <a:custGeom>
              <a:avLst/>
              <a:gdLst/>
              <a:ahLst/>
              <a:cxnLst/>
              <a:rect r="r" b="b" t="t" l="l"/>
              <a:pathLst>
                <a:path h="142365" w="812800">
                  <a:moveTo>
                    <a:pt x="0" y="0"/>
                  </a:moveTo>
                  <a:lnTo>
                    <a:pt x="812800" y="0"/>
                  </a:lnTo>
                  <a:lnTo>
                    <a:pt x="812800" y="142365"/>
                  </a:lnTo>
                  <a:lnTo>
                    <a:pt x="0" y="142365"/>
                  </a:lnTo>
                  <a:close/>
                </a:path>
              </a:pathLst>
            </a:custGeom>
            <a:solidFill>
              <a:srgbClr val="000000"/>
            </a:solidFill>
          </p:spPr>
        </p:sp>
        <p:sp>
          <p:nvSpPr>
            <p:cNvPr name="TextBox 8" id="8"/>
            <p:cNvSpPr txBox="true"/>
            <p:nvPr/>
          </p:nvSpPr>
          <p:spPr>
            <a:xfrm>
              <a:off x="0" y="-19050"/>
              <a:ext cx="812800" cy="161415"/>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Price Distribution: </a:t>
              </a:r>
            </a:p>
          </p:txBody>
        </p:sp>
      </p:grpSp>
      <p:sp>
        <p:nvSpPr>
          <p:cNvPr name="Freeform 9" id="9"/>
          <p:cNvSpPr/>
          <p:nvPr/>
        </p:nvSpPr>
        <p:spPr>
          <a:xfrm flipH="false" flipV="false" rot="0">
            <a:off x="3334966" y="3339572"/>
            <a:ext cx="6390345" cy="5673557"/>
          </a:xfrm>
          <a:custGeom>
            <a:avLst/>
            <a:gdLst/>
            <a:ahLst/>
            <a:cxnLst/>
            <a:rect r="r" b="b" t="t" l="l"/>
            <a:pathLst>
              <a:path h="5673557" w="6390345">
                <a:moveTo>
                  <a:pt x="0" y="0"/>
                </a:moveTo>
                <a:lnTo>
                  <a:pt x="6390345" y="0"/>
                </a:lnTo>
                <a:lnTo>
                  <a:pt x="6390345" y="5673558"/>
                </a:lnTo>
                <a:lnTo>
                  <a:pt x="0" y="5673558"/>
                </a:lnTo>
                <a:lnTo>
                  <a:pt x="0" y="0"/>
                </a:lnTo>
                <a:close/>
              </a:path>
            </a:pathLst>
          </a:custGeom>
          <a:blipFill>
            <a:blip r:embed="rId3"/>
            <a:stretch>
              <a:fillRect l="0" t="0" r="0" b="0"/>
            </a:stretch>
          </a:blipFill>
        </p:spPr>
      </p:sp>
      <p:sp>
        <p:nvSpPr>
          <p:cNvPr name="Freeform 10" id="10"/>
          <p:cNvSpPr/>
          <p:nvPr/>
        </p:nvSpPr>
        <p:spPr>
          <a:xfrm flipH="false" flipV="false" rot="0">
            <a:off x="10252223" y="4774549"/>
            <a:ext cx="4920127" cy="2065702"/>
          </a:xfrm>
          <a:custGeom>
            <a:avLst/>
            <a:gdLst/>
            <a:ahLst/>
            <a:cxnLst/>
            <a:rect r="r" b="b" t="t" l="l"/>
            <a:pathLst>
              <a:path h="2065702" w="4920127">
                <a:moveTo>
                  <a:pt x="0" y="0"/>
                </a:moveTo>
                <a:lnTo>
                  <a:pt x="4920127" y="0"/>
                </a:lnTo>
                <a:lnTo>
                  <a:pt x="4920127" y="2065702"/>
                </a:lnTo>
                <a:lnTo>
                  <a:pt x="0" y="2065702"/>
                </a:lnTo>
                <a:lnTo>
                  <a:pt x="0" y="0"/>
                </a:lnTo>
                <a:close/>
              </a:path>
            </a:pathLst>
          </a:custGeom>
          <a:blipFill>
            <a:blip r:embed="rId4"/>
            <a:stretch>
              <a:fillRect l="0" t="0" r="0" b="0"/>
            </a:stretch>
          </a:blipFill>
        </p:spPr>
      </p:sp>
      <p:sp>
        <p:nvSpPr>
          <p:cNvPr name="TextBox 11" id="11"/>
          <p:cNvSpPr txBox="true"/>
          <p:nvPr/>
        </p:nvSpPr>
        <p:spPr>
          <a:xfrm rot="0">
            <a:off x="3488923" y="1538029"/>
            <a:ext cx="11310153" cy="688486"/>
          </a:xfrm>
          <a:prstGeom prst="rect">
            <a:avLst/>
          </a:prstGeom>
        </p:spPr>
        <p:txBody>
          <a:bodyPr anchor="t" rtlCol="false" tIns="0" lIns="0" bIns="0" rIns="0">
            <a:spAutoFit/>
          </a:bodyPr>
          <a:lstStyle/>
          <a:p>
            <a:pPr algn="ctr" marL="0" indent="0" lvl="0">
              <a:lnSpc>
                <a:spcPts val="5582"/>
              </a:lnSpc>
              <a:spcBef>
                <a:spcPct val="0"/>
              </a:spcBef>
            </a:pPr>
            <a:r>
              <a:rPr lang="en-US" sz="4045" spc="32">
                <a:solidFill>
                  <a:srgbClr val="010101"/>
                </a:solidFill>
                <a:latin typeface="Archivo Black"/>
              </a:rPr>
              <a:t>EXPLORATORY DATA ANALYSIS (EDA):</a:t>
            </a:r>
          </a:p>
        </p:txBody>
      </p:sp>
      <p:sp>
        <p:nvSpPr>
          <p:cNvPr name="TextBox 12" id="12"/>
          <p:cNvSpPr txBox="true"/>
          <p:nvPr/>
        </p:nvSpPr>
        <p:spPr>
          <a:xfrm rot="0">
            <a:off x="3334966" y="2898443"/>
            <a:ext cx="11618068" cy="369817"/>
          </a:xfrm>
          <a:prstGeom prst="rect">
            <a:avLst/>
          </a:prstGeom>
        </p:spPr>
        <p:txBody>
          <a:bodyPr anchor="t" rtlCol="false" tIns="0" lIns="0" bIns="0" rIns="0">
            <a:spAutoFit/>
          </a:bodyPr>
          <a:lstStyle/>
          <a:p>
            <a:pPr algn="ctr">
              <a:lnSpc>
                <a:spcPts val="3073"/>
              </a:lnSpc>
            </a:pPr>
            <a:r>
              <a:rPr lang="en-US" sz="2195">
                <a:solidFill>
                  <a:srgbClr val="010101"/>
                </a:solidFill>
                <a:latin typeface="Canva Sans"/>
              </a:rPr>
              <a:t>The distribution of house pricing indicated a variety of price ranges across the dataset.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48121"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3334966" y="2226516"/>
            <a:ext cx="2874308" cy="643352"/>
            <a:chOff x="0" y="0"/>
            <a:chExt cx="757019" cy="169443"/>
          </a:xfrm>
        </p:grpSpPr>
        <p:sp>
          <p:nvSpPr>
            <p:cNvPr name="Freeform 7" id="7"/>
            <p:cNvSpPr/>
            <p:nvPr/>
          </p:nvSpPr>
          <p:spPr>
            <a:xfrm flipH="false" flipV="false" rot="0">
              <a:off x="0" y="0"/>
              <a:ext cx="757019" cy="169443"/>
            </a:xfrm>
            <a:custGeom>
              <a:avLst/>
              <a:gdLst/>
              <a:ahLst/>
              <a:cxnLst/>
              <a:rect r="r" b="b" t="t" l="l"/>
              <a:pathLst>
                <a:path h="169443" w="757019">
                  <a:moveTo>
                    <a:pt x="0" y="0"/>
                  </a:moveTo>
                  <a:lnTo>
                    <a:pt x="757019" y="0"/>
                  </a:lnTo>
                  <a:lnTo>
                    <a:pt x="757019" y="169443"/>
                  </a:lnTo>
                  <a:lnTo>
                    <a:pt x="0" y="169443"/>
                  </a:lnTo>
                  <a:close/>
                </a:path>
              </a:pathLst>
            </a:custGeom>
            <a:solidFill>
              <a:srgbClr val="000000"/>
            </a:solidFill>
          </p:spPr>
        </p:sp>
        <p:sp>
          <p:nvSpPr>
            <p:cNvPr name="TextBox 8" id="8"/>
            <p:cNvSpPr txBox="true"/>
            <p:nvPr/>
          </p:nvSpPr>
          <p:spPr>
            <a:xfrm>
              <a:off x="0" y="-19050"/>
              <a:ext cx="757019" cy="188493"/>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Rating Distribution: </a:t>
              </a:r>
            </a:p>
          </p:txBody>
        </p:sp>
      </p:grpSp>
      <p:sp>
        <p:nvSpPr>
          <p:cNvPr name="Freeform 9" id="9"/>
          <p:cNvSpPr/>
          <p:nvPr/>
        </p:nvSpPr>
        <p:spPr>
          <a:xfrm flipH="false" flipV="false" rot="0">
            <a:off x="3334966" y="3508126"/>
            <a:ext cx="6601350" cy="5149440"/>
          </a:xfrm>
          <a:custGeom>
            <a:avLst/>
            <a:gdLst/>
            <a:ahLst/>
            <a:cxnLst/>
            <a:rect r="r" b="b" t="t" l="l"/>
            <a:pathLst>
              <a:path h="5149440" w="6601350">
                <a:moveTo>
                  <a:pt x="0" y="0"/>
                </a:moveTo>
                <a:lnTo>
                  <a:pt x="6601350" y="0"/>
                </a:lnTo>
                <a:lnTo>
                  <a:pt x="6601350" y="5149440"/>
                </a:lnTo>
                <a:lnTo>
                  <a:pt x="0" y="5149440"/>
                </a:lnTo>
                <a:lnTo>
                  <a:pt x="0" y="0"/>
                </a:lnTo>
                <a:close/>
              </a:path>
            </a:pathLst>
          </a:custGeom>
          <a:blipFill>
            <a:blip r:embed="rId3"/>
            <a:stretch>
              <a:fillRect l="0" t="0" r="0" b="0"/>
            </a:stretch>
          </a:blipFill>
        </p:spPr>
      </p:sp>
      <p:sp>
        <p:nvSpPr>
          <p:cNvPr name="Freeform 10" id="10"/>
          <p:cNvSpPr/>
          <p:nvPr/>
        </p:nvSpPr>
        <p:spPr>
          <a:xfrm flipH="false" flipV="false" rot="0">
            <a:off x="10402727" y="4695874"/>
            <a:ext cx="5615824" cy="2044074"/>
          </a:xfrm>
          <a:custGeom>
            <a:avLst/>
            <a:gdLst/>
            <a:ahLst/>
            <a:cxnLst/>
            <a:rect r="r" b="b" t="t" l="l"/>
            <a:pathLst>
              <a:path h="2044074" w="5615824">
                <a:moveTo>
                  <a:pt x="0" y="0"/>
                </a:moveTo>
                <a:lnTo>
                  <a:pt x="5615824" y="0"/>
                </a:lnTo>
                <a:lnTo>
                  <a:pt x="5615824" y="2044074"/>
                </a:lnTo>
                <a:lnTo>
                  <a:pt x="0" y="2044074"/>
                </a:lnTo>
                <a:lnTo>
                  <a:pt x="0" y="0"/>
                </a:lnTo>
                <a:close/>
              </a:path>
            </a:pathLst>
          </a:custGeom>
          <a:blipFill>
            <a:blip r:embed="rId4"/>
            <a:stretch>
              <a:fillRect l="0" t="0" r="0" b="0"/>
            </a:stretch>
          </a:blipFill>
        </p:spPr>
      </p:sp>
      <p:sp>
        <p:nvSpPr>
          <p:cNvPr name="TextBox 11" id="11"/>
          <p:cNvSpPr txBox="true"/>
          <p:nvPr/>
        </p:nvSpPr>
        <p:spPr>
          <a:xfrm rot="0">
            <a:off x="3488923" y="1538029"/>
            <a:ext cx="11310153" cy="688486"/>
          </a:xfrm>
          <a:prstGeom prst="rect">
            <a:avLst/>
          </a:prstGeom>
        </p:spPr>
        <p:txBody>
          <a:bodyPr anchor="t" rtlCol="false" tIns="0" lIns="0" bIns="0" rIns="0">
            <a:spAutoFit/>
          </a:bodyPr>
          <a:lstStyle/>
          <a:p>
            <a:pPr algn="ctr" marL="0" indent="0" lvl="0">
              <a:lnSpc>
                <a:spcPts val="5582"/>
              </a:lnSpc>
              <a:spcBef>
                <a:spcPct val="0"/>
              </a:spcBef>
            </a:pPr>
            <a:r>
              <a:rPr lang="en-US" sz="4045" spc="32">
                <a:solidFill>
                  <a:srgbClr val="010101"/>
                </a:solidFill>
                <a:latin typeface="Archivo Black"/>
              </a:rPr>
              <a:t>EXPLORATORY DATA ANALYSIS (EDA):</a:t>
            </a:r>
          </a:p>
        </p:txBody>
      </p:sp>
      <p:sp>
        <p:nvSpPr>
          <p:cNvPr name="TextBox 12" id="12"/>
          <p:cNvSpPr txBox="true"/>
          <p:nvPr/>
        </p:nvSpPr>
        <p:spPr>
          <a:xfrm rot="0">
            <a:off x="3598560" y="2898443"/>
            <a:ext cx="11090879" cy="369817"/>
          </a:xfrm>
          <a:prstGeom prst="rect">
            <a:avLst/>
          </a:prstGeom>
        </p:spPr>
        <p:txBody>
          <a:bodyPr anchor="t" rtlCol="false" tIns="0" lIns="0" bIns="0" rIns="0">
            <a:spAutoFit/>
          </a:bodyPr>
          <a:lstStyle/>
          <a:p>
            <a:pPr algn="ctr">
              <a:lnSpc>
                <a:spcPts val="3073"/>
              </a:lnSpc>
            </a:pPr>
            <a:r>
              <a:rPr lang="en-US" sz="2195">
                <a:solidFill>
                  <a:srgbClr val="010101"/>
                </a:solidFill>
                <a:latin typeface="Canva Sans"/>
              </a:rPr>
              <a:t>The majority of places had ratings between 4.5 and 5, with lower ratings being rare.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48121"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503710" y="2016966"/>
            <a:ext cx="3300675" cy="710027"/>
            <a:chOff x="0" y="0"/>
            <a:chExt cx="869314" cy="187003"/>
          </a:xfrm>
        </p:grpSpPr>
        <p:sp>
          <p:nvSpPr>
            <p:cNvPr name="Freeform 7" id="7"/>
            <p:cNvSpPr/>
            <p:nvPr/>
          </p:nvSpPr>
          <p:spPr>
            <a:xfrm flipH="false" flipV="false" rot="0">
              <a:off x="0" y="0"/>
              <a:ext cx="869314" cy="187003"/>
            </a:xfrm>
            <a:custGeom>
              <a:avLst/>
              <a:gdLst/>
              <a:ahLst/>
              <a:cxnLst/>
              <a:rect r="r" b="b" t="t" l="l"/>
              <a:pathLst>
                <a:path h="187003" w="869314">
                  <a:moveTo>
                    <a:pt x="0" y="0"/>
                  </a:moveTo>
                  <a:lnTo>
                    <a:pt x="869314" y="0"/>
                  </a:lnTo>
                  <a:lnTo>
                    <a:pt x="869314" y="187003"/>
                  </a:lnTo>
                  <a:lnTo>
                    <a:pt x="0" y="187003"/>
                  </a:lnTo>
                  <a:close/>
                </a:path>
              </a:pathLst>
            </a:custGeom>
            <a:solidFill>
              <a:srgbClr val="000000"/>
            </a:solidFill>
          </p:spPr>
        </p:sp>
        <p:sp>
          <p:nvSpPr>
            <p:cNvPr name="TextBox 8" id="8"/>
            <p:cNvSpPr txBox="true"/>
            <p:nvPr/>
          </p:nvSpPr>
          <p:spPr>
            <a:xfrm>
              <a:off x="0" y="-19050"/>
              <a:ext cx="869314" cy="206053"/>
            </a:xfrm>
            <a:prstGeom prst="rect">
              <a:avLst/>
            </a:prstGeom>
          </p:spPr>
          <p:txBody>
            <a:bodyPr anchor="ctr" rtlCol="false" tIns="50800" lIns="50800" bIns="50800" rIns="50800"/>
            <a:lstStyle/>
            <a:p>
              <a:pPr algn="ctr">
                <a:lnSpc>
                  <a:spcPts val="2859"/>
                </a:lnSpc>
              </a:pPr>
              <a:r>
                <a:rPr lang="en-US" sz="2199">
                  <a:solidFill>
                    <a:srgbClr val="FFFFFF"/>
                  </a:solidFill>
                  <a:latin typeface="Montserrat Classic"/>
                </a:rPr>
                <a:t>Correlation Heatmap:</a:t>
              </a:r>
            </a:p>
          </p:txBody>
        </p:sp>
      </p:grpSp>
      <p:sp>
        <p:nvSpPr>
          <p:cNvPr name="Freeform 9" id="9"/>
          <p:cNvSpPr/>
          <p:nvPr/>
        </p:nvSpPr>
        <p:spPr>
          <a:xfrm flipH="false" flipV="false" rot="0">
            <a:off x="5804385" y="3086594"/>
            <a:ext cx="7224931" cy="6223136"/>
          </a:xfrm>
          <a:custGeom>
            <a:avLst/>
            <a:gdLst/>
            <a:ahLst/>
            <a:cxnLst/>
            <a:rect r="r" b="b" t="t" l="l"/>
            <a:pathLst>
              <a:path h="6223136" w="7224931">
                <a:moveTo>
                  <a:pt x="0" y="0"/>
                </a:moveTo>
                <a:lnTo>
                  <a:pt x="7224931" y="0"/>
                </a:lnTo>
                <a:lnTo>
                  <a:pt x="7224931" y="6223135"/>
                </a:lnTo>
                <a:lnTo>
                  <a:pt x="0" y="6223135"/>
                </a:lnTo>
                <a:lnTo>
                  <a:pt x="0" y="0"/>
                </a:lnTo>
                <a:close/>
              </a:path>
            </a:pathLst>
          </a:custGeom>
          <a:blipFill>
            <a:blip r:embed="rId3"/>
            <a:stretch>
              <a:fillRect l="-2109" t="0" r="0" b="0"/>
            </a:stretch>
          </a:blipFill>
        </p:spPr>
      </p:sp>
      <p:sp>
        <p:nvSpPr>
          <p:cNvPr name="TextBox 10" id="10"/>
          <p:cNvSpPr txBox="true"/>
          <p:nvPr/>
        </p:nvSpPr>
        <p:spPr>
          <a:xfrm rot="0">
            <a:off x="3488923" y="1328479"/>
            <a:ext cx="11310153" cy="688486"/>
          </a:xfrm>
          <a:prstGeom prst="rect">
            <a:avLst/>
          </a:prstGeom>
        </p:spPr>
        <p:txBody>
          <a:bodyPr anchor="t" rtlCol="false" tIns="0" lIns="0" bIns="0" rIns="0">
            <a:spAutoFit/>
          </a:bodyPr>
          <a:lstStyle/>
          <a:p>
            <a:pPr algn="ctr" marL="0" indent="0" lvl="0">
              <a:lnSpc>
                <a:spcPts val="5582"/>
              </a:lnSpc>
              <a:spcBef>
                <a:spcPct val="0"/>
              </a:spcBef>
            </a:pPr>
            <a:r>
              <a:rPr lang="en-US" sz="4045" spc="32">
                <a:solidFill>
                  <a:srgbClr val="010101"/>
                </a:solidFill>
                <a:latin typeface="Archivo Black"/>
              </a:rPr>
              <a:t>EXPLORATORY DATA ANALYSIS (EDA):</a:t>
            </a:r>
          </a:p>
        </p:txBody>
      </p:sp>
      <p:sp>
        <p:nvSpPr>
          <p:cNvPr name="TextBox 11" id="11"/>
          <p:cNvSpPr txBox="true"/>
          <p:nvPr/>
        </p:nvSpPr>
        <p:spPr>
          <a:xfrm rot="0">
            <a:off x="3775505" y="2688893"/>
            <a:ext cx="10736991" cy="757301"/>
          </a:xfrm>
          <a:prstGeom prst="rect">
            <a:avLst/>
          </a:prstGeom>
        </p:spPr>
        <p:txBody>
          <a:bodyPr anchor="t" rtlCol="false" tIns="0" lIns="0" bIns="0" rIns="0">
            <a:spAutoFit/>
          </a:bodyPr>
          <a:lstStyle/>
          <a:p>
            <a:pPr algn="ctr" marL="474023" indent="-237012" lvl="1">
              <a:lnSpc>
                <a:spcPts val="3073"/>
              </a:lnSpc>
              <a:buFont typeface="Arial"/>
              <a:buChar char="•"/>
            </a:pPr>
            <a:r>
              <a:rPr lang="en-US" sz="2195">
                <a:solidFill>
                  <a:srgbClr val="010101"/>
                </a:solidFill>
                <a:latin typeface="Canva Sans"/>
              </a:rPr>
              <a:t>A heatmap was used to visualize the correlation between different features.</a:t>
            </a:r>
          </a:p>
          <a:p>
            <a:pPr algn="ctr">
              <a:lnSpc>
                <a:spcPts val="3073"/>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rPr>
              <a:t>CONTENT</a:t>
            </a:r>
          </a:p>
        </p:txBody>
      </p:sp>
      <p:sp>
        <p:nvSpPr>
          <p:cNvPr name="TextBox 8" id="8"/>
          <p:cNvSpPr txBox="true"/>
          <p:nvPr/>
        </p:nvSpPr>
        <p:spPr>
          <a:xfrm rot="0">
            <a:off x="3268002"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strike="noStrike" u="none">
                <a:solidFill>
                  <a:srgbClr val="231F20"/>
                </a:solidFill>
                <a:latin typeface="Montserrat Classic Bold"/>
              </a:rPr>
              <a:t>01</a:t>
            </a:r>
          </a:p>
        </p:txBody>
      </p:sp>
      <p:sp>
        <p:nvSpPr>
          <p:cNvPr name="TextBox 9" id="9"/>
          <p:cNvSpPr txBox="true"/>
          <p:nvPr/>
        </p:nvSpPr>
        <p:spPr>
          <a:xfrm rot="0">
            <a:off x="2816452" y="5904654"/>
            <a:ext cx="2743420" cy="545868"/>
          </a:xfrm>
          <a:prstGeom prst="rect">
            <a:avLst/>
          </a:prstGeom>
        </p:spPr>
        <p:txBody>
          <a:bodyPr anchor="t" rtlCol="false" tIns="0" lIns="0" bIns="0" rIns="0">
            <a:spAutoFit/>
          </a:bodyPr>
          <a:lstStyle/>
          <a:p>
            <a:pPr algn="ctr">
              <a:lnSpc>
                <a:spcPts val="4311"/>
              </a:lnSpc>
            </a:pPr>
            <a:r>
              <a:rPr lang="en-US" sz="3124" spc="306">
                <a:solidFill>
                  <a:srgbClr val="231F20"/>
                </a:solidFill>
                <a:latin typeface="Montserrat Light Bold"/>
              </a:rPr>
              <a:t>About Us</a:t>
            </a:r>
          </a:p>
        </p:txBody>
      </p:sp>
      <p:sp>
        <p:nvSpPr>
          <p:cNvPr name="TextBox 10" id="10"/>
          <p:cNvSpPr txBox="true"/>
          <p:nvPr/>
        </p:nvSpPr>
        <p:spPr>
          <a:xfrm rot="0">
            <a:off x="6544248"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02</a:t>
            </a:r>
          </a:p>
        </p:txBody>
      </p:sp>
      <p:sp>
        <p:nvSpPr>
          <p:cNvPr name="TextBox 11" id="11"/>
          <p:cNvSpPr txBox="true"/>
          <p:nvPr/>
        </p:nvSpPr>
        <p:spPr>
          <a:xfrm rot="0">
            <a:off x="6092698" y="5958011"/>
            <a:ext cx="2743420" cy="1220298"/>
          </a:xfrm>
          <a:prstGeom prst="rect">
            <a:avLst/>
          </a:prstGeom>
        </p:spPr>
        <p:txBody>
          <a:bodyPr anchor="t" rtlCol="false" tIns="0" lIns="0" bIns="0" rIns="0">
            <a:spAutoFit/>
          </a:bodyPr>
          <a:lstStyle/>
          <a:p>
            <a:pPr algn="ctr">
              <a:lnSpc>
                <a:spcPts val="3207"/>
              </a:lnSpc>
            </a:pPr>
            <a:r>
              <a:rPr lang="en-US" sz="2324" spc="227">
                <a:solidFill>
                  <a:srgbClr val="231F20"/>
                </a:solidFill>
                <a:latin typeface="Montserrat Light Bold"/>
              </a:rPr>
              <a:t>Introduction and Hypothesis</a:t>
            </a:r>
          </a:p>
        </p:txBody>
      </p:sp>
      <p:sp>
        <p:nvSpPr>
          <p:cNvPr name="TextBox 12" id="12"/>
          <p:cNvSpPr txBox="true"/>
          <p:nvPr/>
        </p:nvSpPr>
        <p:spPr>
          <a:xfrm rot="0">
            <a:off x="9820494"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03</a:t>
            </a:r>
          </a:p>
        </p:txBody>
      </p:sp>
      <p:sp>
        <p:nvSpPr>
          <p:cNvPr name="TextBox 13" id="13"/>
          <p:cNvSpPr txBox="true"/>
          <p:nvPr/>
        </p:nvSpPr>
        <p:spPr>
          <a:xfrm rot="0">
            <a:off x="9368943" y="5914179"/>
            <a:ext cx="2743420" cy="955170"/>
          </a:xfrm>
          <a:prstGeom prst="rect">
            <a:avLst/>
          </a:prstGeom>
        </p:spPr>
        <p:txBody>
          <a:bodyPr anchor="t" rtlCol="false" tIns="0" lIns="0" bIns="0" rIns="0">
            <a:spAutoFit/>
          </a:bodyPr>
          <a:lstStyle/>
          <a:p>
            <a:pPr algn="ctr">
              <a:lnSpc>
                <a:spcPts val="3759"/>
              </a:lnSpc>
            </a:pPr>
            <a:r>
              <a:rPr lang="en-US" sz="2724" spc="266">
                <a:solidFill>
                  <a:srgbClr val="231F20"/>
                </a:solidFill>
                <a:latin typeface="Montserrat Light Bold"/>
              </a:rPr>
              <a:t>web scraping</a:t>
            </a:r>
          </a:p>
        </p:txBody>
      </p:sp>
      <p:sp>
        <p:nvSpPr>
          <p:cNvPr name="TextBox 14" id="14"/>
          <p:cNvSpPr txBox="true"/>
          <p:nvPr/>
        </p:nvSpPr>
        <p:spPr>
          <a:xfrm rot="0">
            <a:off x="13094326"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04</a:t>
            </a:r>
          </a:p>
        </p:txBody>
      </p:sp>
      <p:sp>
        <p:nvSpPr>
          <p:cNvPr name="TextBox 15" id="15"/>
          <p:cNvSpPr txBox="true"/>
          <p:nvPr/>
        </p:nvSpPr>
        <p:spPr>
          <a:xfrm rot="0">
            <a:off x="12642776" y="5958011"/>
            <a:ext cx="3274102" cy="971825"/>
          </a:xfrm>
          <a:prstGeom prst="rect">
            <a:avLst/>
          </a:prstGeom>
        </p:spPr>
        <p:txBody>
          <a:bodyPr anchor="t" rtlCol="false" tIns="0" lIns="0" bIns="0" rIns="0">
            <a:spAutoFit/>
          </a:bodyPr>
          <a:lstStyle/>
          <a:p>
            <a:pPr algn="ctr">
              <a:lnSpc>
                <a:spcPts val="3897"/>
              </a:lnSpc>
            </a:pPr>
            <a:r>
              <a:rPr lang="en-US" sz="2824" spc="276">
                <a:solidFill>
                  <a:srgbClr val="231F20"/>
                </a:solidFill>
                <a:latin typeface="Montserrat Light Bold"/>
              </a:rPr>
              <a:t>Data Overview</a:t>
            </a:r>
          </a:p>
          <a:p>
            <a:pPr algn="ctr">
              <a:lnSpc>
                <a:spcPts val="3897"/>
              </a:lnSpc>
            </a:pPr>
          </a:p>
        </p:txBody>
      </p:sp>
      <p:sp>
        <p:nvSpPr>
          <p:cNvPr name="TextBox 16" id="16"/>
          <p:cNvSpPr txBox="true"/>
          <p:nvPr/>
        </p:nvSpPr>
        <p:spPr>
          <a:xfrm rot="0">
            <a:off x="3276953" y="698952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05</a:t>
            </a:r>
          </a:p>
        </p:txBody>
      </p:sp>
      <p:sp>
        <p:nvSpPr>
          <p:cNvPr name="TextBox 17" id="17"/>
          <p:cNvSpPr txBox="true"/>
          <p:nvPr/>
        </p:nvSpPr>
        <p:spPr>
          <a:xfrm rot="0">
            <a:off x="2825402" y="8019240"/>
            <a:ext cx="3267295" cy="971825"/>
          </a:xfrm>
          <a:prstGeom prst="rect">
            <a:avLst/>
          </a:prstGeom>
        </p:spPr>
        <p:txBody>
          <a:bodyPr anchor="t" rtlCol="false" tIns="0" lIns="0" bIns="0" rIns="0">
            <a:spAutoFit/>
          </a:bodyPr>
          <a:lstStyle/>
          <a:p>
            <a:pPr algn="ctr">
              <a:lnSpc>
                <a:spcPts val="3897"/>
              </a:lnSpc>
            </a:pPr>
            <a:r>
              <a:rPr lang="en-US" sz="2824" spc="276">
                <a:solidFill>
                  <a:srgbClr val="231F20"/>
                </a:solidFill>
                <a:latin typeface="Montserrat Light Bold"/>
              </a:rPr>
              <a:t>Data Cleaning</a:t>
            </a:r>
          </a:p>
          <a:p>
            <a:pPr algn="ctr">
              <a:lnSpc>
                <a:spcPts val="3897"/>
              </a:lnSpc>
            </a:pPr>
          </a:p>
        </p:txBody>
      </p:sp>
      <p:sp>
        <p:nvSpPr>
          <p:cNvPr name="TextBox 18" id="18"/>
          <p:cNvSpPr txBox="true"/>
          <p:nvPr/>
        </p:nvSpPr>
        <p:spPr>
          <a:xfrm rot="0">
            <a:off x="6553198" y="7033352"/>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06</a:t>
            </a:r>
          </a:p>
        </p:txBody>
      </p:sp>
      <p:sp>
        <p:nvSpPr>
          <p:cNvPr name="TextBox 19" id="19"/>
          <p:cNvSpPr txBox="true"/>
          <p:nvPr/>
        </p:nvSpPr>
        <p:spPr>
          <a:xfrm rot="0">
            <a:off x="6101648" y="8063072"/>
            <a:ext cx="2743420" cy="1338847"/>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Light Bold"/>
              </a:rPr>
              <a:t>Exploratory Data Analysis</a:t>
            </a:r>
          </a:p>
          <a:p>
            <a:pPr algn="ctr">
              <a:lnSpc>
                <a:spcPts val="3483"/>
              </a:lnSpc>
            </a:pPr>
          </a:p>
        </p:txBody>
      </p:sp>
      <p:sp>
        <p:nvSpPr>
          <p:cNvPr name="TextBox 20" id="20"/>
          <p:cNvSpPr txBox="true"/>
          <p:nvPr/>
        </p:nvSpPr>
        <p:spPr>
          <a:xfrm rot="0">
            <a:off x="9829444" y="698952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07</a:t>
            </a:r>
          </a:p>
        </p:txBody>
      </p:sp>
      <p:sp>
        <p:nvSpPr>
          <p:cNvPr name="TextBox 21" id="21"/>
          <p:cNvSpPr txBox="true"/>
          <p:nvPr/>
        </p:nvSpPr>
        <p:spPr>
          <a:xfrm rot="0">
            <a:off x="9377894" y="8019240"/>
            <a:ext cx="2743420" cy="1894261"/>
          </a:xfrm>
          <a:prstGeom prst="rect">
            <a:avLst/>
          </a:prstGeom>
        </p:spPr>
        <p:txBody>
          <a:bodyPr anchor="t" rtlCol="false" tIns="0" lIns="0" bIns="0" rIns="0">
            <a:spAutoFit/>
          </a:bodyPr>
          <a:lstStyle/>
          <a:p>
            <a:pPr algn="ctr">
              <a:lnSpc>
                <a:spcPts val="3621"/>
              </a:lnSpc>
            </a:pPr>
            <a:r>
              <a:rPr lang="en-US" sz="2624" spc="257">
                <a:solidFill>
                  <a:srgbClr val="231F20"/>
                </a:solidFill>
                <a:latin typeface="Montserrat Light Bold"/>
              </a:rPr>
              <a:t>Machine Learning Model</a:t>
            </a:r>
          </a:p>
          <a:p>
            <a:pPr algn="ctr">
              <a:lnSpc>
                <a:spcPts val="3621"/>
              </a:lnSpc>
            </a:pPr>
          </a:p>
        </p:txBody>
      </p:sp>
      <p:sp>
        <p:nvSpPr>
          <p:cNvPr name="TextBox 22" id="22"/>
          <p:cNvSpPr txBox="true"/>
          <p:nvPr/>
        </p:nvSpPr>
        <p:spPr>
          <a:xfrm rot="0">
            <a:off x="13103276" y="7033352"/>
            <a:ext cx="1840320" cy="1048770"/>
          </a:xfrm>
          <a:prstGeom prst="rect">
            <a:avLst/>
          </a:prstGeom>
        </p:spPr>
        <p:txBody>
          <a:bodyPr anchor="t" rtlCol="false" tIns="0" lIns="0" bIns="0" rIns="0">
            <a:spAutoFit/>
          </a:bodyPr>
          <a:lstStyle/>
          <a:p>
            <a:pPr algn="ctr" marL="0" indent="0" lvl="0">
              <a:lnSpc>
                <a:spcPts val="8627"/>
              </a:lnSpc>
              <a:spcBef>
                <a:spcPct val="0"/>
              </a:spcBef>
            </a:pPr>
            <a:r>
              <a:rPr lang="en-US" sz="6251" spc="331">
                <a:solidFill>
                  <a:srgbClr val="231F20"/>
                </a:solidFill>
                <a:latin typeface="Montserrat Classic Bold"/>
              </a:rPr>
              <a:t>08</a:t>
            </a:r>
          </a:p>
        </p:txBody>
      </p:sp>
      <p:sp>
        <p:nvSpPr>
          <p:cNvPr name="TextBox 23" id="23"/>
          <p:cNvSpPr txBox="true"/>
          <p:nvPr/>
        </p:nvSpPr>
        <p:spPr>
          <a:xfrm rot="0">
            <a:off x="12642776" y="8101172"/>
            <a:ext cx="2743420" cy="1017219"/>
          </a:xfrm>
          <a:prstGeom prst="rect">
            <a:avLst/>
          </a:prstGeom>
        </p:spPr>
        <p:txBody>
          <a:bodyPr anchor="t" rtlCol="false" tIns="0" lIns="0" bIns="0" rIns="0">
            <a:spAutoFit/>
          </a:bodyPr>
          <a:lstStyle/>
          <a:p>
            <a:pPr algn="ctr">
              <a:lnSpc>
                <a:spcPts val="4035"/>
              </a:lnSpc>
            </a:pPr>
            <a:r>
              <a:rPr lang="en-US" sz="2924" spc="286">
                <a:solidFill>
                  <a:srgbClr val="231F20"/>
                </a:solidFill>
                <a:latin typeface="Montserrat Light Bold"/>
              </a:rPr>
              <a:t>Conclusion</a:t>
            </a:r>
          </a:p>
          <a:p>
            <a:pPr algn="ctr">
              <a:lnSpc>
                <a:spcPts val="4035"/>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3261333"/>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6235092"/>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grpSp>
        <p:nvGrpSpPr>
          <p:cNvPr name="Group 7" id="7"/>
          <p:cNvGrpSpPr/>
          <p:nvPr/>
        </p:nvGrpSpPr>
        <p:grpSpPr>
          <a:xfrm rot="0">
            <a:off x="1679316" y="3382472"/>
            <a:ext cx="7212384" cy="6586592"/>
            <a:chOff x="0" y="0"/>
            <a:chExt cx="1899558" cy="1734740"/>
          </a:xfrm>
        </p:grpSpPr>
        <p:sp>
          <p:nvSpPr>
            <p:cNvPr name="Freeform 8" id="8"/>
            <p:cNvSpPr/>
            <p:nvPr/>
          </p:nvSpPr>
          <p:spPr>
            <a:xfrm flipH="false" flipV="false" rot="0">
              <a:off x="0" y="0"/>
              <a:ext cx="1899558" cy="1734740"/>
            </a:xfrm>
            <a:custGeom>
              <a:avLst/>
              <a:gdLst/>
              <a:ahLst/>
              <a:cxnLst/>
              <a:rect r="r" b="b" t="t" l="l"/>
              <a:pathLst>
                <a:path h="1734740" w="1899558">
                  <a:moveTo>
                    <a:pt x="54744" y="0"/>
                  </a:moveTo>
                  <a:lnTo>
                    <a:pt x="1844813" y="0"/>
                  </a:lnTo>
                  <a:cubicBezTo>
                    <a:pt x="1859333" y="0"/>
                    <a:pt x="1873257" y="5768"/>
                    <a:pt x="1883524" y="16034"/>
                  </a:cubicBezTo>
                  <a:cubicBezTo>
                    <a:pt x="1893790" y="26301"/>
                    <a:pt x="1899558" y="40225"/>
                    <a:pt x="1899558" y="54744"/>
                  </a:cubicBezTo>
                  <a:lnTo>
                    <a:pt x="1899558" y="1679996"/>
                  </a:lnTo>
                  <a:cubicBezTo>
                    <a:pt x="1899558" y="1710230"/>
                    <a:pt x="1875048" y="1734740"/>
                    <a:pt x="1844813" y="1734740"/>
                  </a:cubicBezTo>
                  <a:lnTo>
                    <a:pt x="54744" y="1734740"/>
                  </a:lnTo>
                  <a:cubicBezTo>
                    <a:pt x="40225" y="1734740"/>
                    <a:pt x="26301" y="1728973"/>
                    <a:pt x="16034" y="1718706"/>
                  </a:cubicBezTo>
                  <a:cubicBezTo>
                    <a:pt x="5768" y="1708440"/>
                    <a:pt x="0" y="1694515"/>
                    <a:pt x="0" y="1679996"/>
                  </a:cubicBezTo>
                  <a:lnTo>
                    <a:pt x="0" y="54744"/>
                  </a:lnTo>
                  <a:cubicBezTo>
                    <a:pt x="0" y="24510"/>
                    <a:pt x="24510" y="0"/>
                    <a:pt x="54744" y="0"/>
                  </a:cubicBezTo>
                  <a:close/>
                </a:path>
              </a:pathLst>
            </a:custGeom>
            <a:solidFill>
              <a:srgbClr val="F2F4F5"/>
            </a:solidFill>
          </p:spPr>
        </p:sp>
        <p:sp>
          <p:nvSpPr>
            <p:cNvPr name="TextBox 9" id="9"/>
            <p:cNvSpPr txBox="true"/>
            <p:nvPr/>
          </p:nvSpPr>
          <p:spPr>
            <a:xfrm>
              <a:off x="0" y="-19050"/>
              <a:ext cx="1899558" cy="175379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9489591" y="3331281"/>
            <a:ext cx="8230813" cy="6584650"/>
          </a:xfrm>
          <a:custGeom>
            <a:avLst/>
            <a:gdLst/>
            <a:ahLst/>
            <a:cxnLst/>
            <a:rect r="r" b="b" t="t" l="l"/>
            <a:pathLst>
              <a:path h="6584650" w="8230813">
                <a:moveTo>
                  <a:pt x="0" y="0"/>
                </a:moveTo>
                <a:lnTo>
                  <a:pt x="8230813" y="0"/>
                </a:lnTo>
                <a:lnTo>
                  <a:pt x="8230813" y="6584650"/>
                </a:lnTo>
                <a:lnTo>
                  <a:pt x="0" y="6584650"/>
                </a:lnTo>
                <a:lnTo>
                  <a:pt x="0" y="0"/>
                </a:lnTo>
                <a:close/>
              </a:path>
            </a:pathLst>
          </a:custGeom>
          <a:blipFill>
            <a:blip r:embed="rId4"/>
            <a:stretch>
              <a:fillRect l="0" t="0" r="0" b="0"/>
            </a:stretch>
          </a:blipFill>
        </p:spPr>
      </p:sp>
      <p:sp>
        <p:nvSpPr>
          <p:cNvPr name="TextBox 11" id="11"/>
          <p:cNvSpPr txBox="true"/>
          <p:nvPr/>
        </p:nvSpPr>
        <p:spPr>
          <a:xfrm rot="0">
            <a:off x="4101403" y="281184"/>
            <a:ext cx="10085194" cy="747516"/>
          </a:xfrm>
          <a:prstGeom prst="rect">
            <a:avLst/>
          </a:prstGeom>
        </p:spPr>
        <p:txBody>
          <a:bodyPr anchor="t" rtlCol="false" tIns="0" lIns="0" bIns="0" rIns="0">
            <a:spAutoFit/>
          </a:bodyPr>
          <a:lstStyle/>
          <a:p>
            <a:pPr algn="ctr" marL="0" indent="0" lvl="0">
              <a:lnSpc>
                <a:spcPts val="6049"/>
              </a:lnSpc>
              <a:spcBef>
                <a:spcPct val="0"/>
              </a:spcBef>
            </a:pPr>
            <a:r>
              <a:rPr lang="en-US" sz="4383" spc="153">
                <a:solidFill>
                  <a:srgbClr val="010101"/>
                </a:solidFill>
                <a:latin typeface="Archivo Black"/>
              </a:rPr>
              <a:t>MACHINE LEARNING MODELS:</a:t>
            </a:r>
          </a:p>
        </p:txBody>
      </p:sp>
      <p:sp>
        <p:nvSpPr>
          <p:cNvPr name="TextBox 12" id="12"/>
          <p:cNvSpPr txBox="true"/>
          <p:nvPr/>
        </p:nvSpPr>
        <p:spPr>
          <a:xfrm rot="0">
            <a:off x="1877312" y="3293181"/>
            <a:ext cx="6816392" cy="6657524"/>
          </a:xfrm>
          <a:prstGeom prst="rect">
            <a:avLst/>
          </a:prstGeom>
        </p:spPr>
        <p:txBody>
          <a:bodyPr anchor="t" rtlCol="false" tIns="0" lIns="0" bIns="0" rIns="0">
            <a:spAutoFit/>
          </a:bodyPr>
          <a:lstStyle/>
          <a:p>
            <a:pPr algn="ctr" marL="408642" indent="-204321" lvl="1">
              <a:lnSpc>
                <a:spcPts val="2649"/>
              </a:lnSpc>
              <a:buFont typeface="Arial"/>
              <a:buChar char="•"/>
            </a:pPr>
            <a:r>
              <a:rPr lang="en-US" sz="1892">
                <a:solidFill>
                  <a:srgbClr val="100F0D"/>
                </a:solidFill>
                <a:latin typeface="Montserrat Light"/>
              </a:rPr>
              <a:t>Linear Regression:</a:t>
            </a:r>
          </a:p>
          <a:p>
            <a:pPr algn="ctr" marL="817284" indent="-272428" lvl="2">
              <a:lnSpc>
                <a:spcPts val="2649"/>
              </a:lnSpc>
              <a:buFont typeface="Arial"/>
              <a:buChar char="⚬"/>
            </a:pPr>
            <a:r>
              <a:rPr lang="en-US" sz="1892">
                <a:solidFill>
                  <a:srgbClr val="100F0D"/>
                </a:solidFill>
                <a:latin typeface="Montserrat Light"/>
              </a:rPr>
              <a:t>Mean Squared Error: 635.47</a:t>
            </a:r>
          </a:p>
          <a:p>
            <a:pPr algn="ctr" marL="817284" indent="-272428" lvl="2">
              <a:lnSpc>
                <a:spcPts val="2649"/>
              </a:lnSpc>
              <a:buFont typeface="Arial"/>
              <a:buChar char="⚬"/>
            </a:pPr>
            <a:r>
              <a:rPr lang="en-US" sz="1892">
                <a:solidFill>
                  <a:srgbClr val="100F0D"/>
                </a:solidFill>
                <a:latin typeface="Montserrat Light"/>
              </a:rPr>
              <a:t>R^2 Score: 0.37</a:t>
            </a:r>
          </a:p>
          <a:p>
            <a:pPr algn="ctr" marL="408642" indent="-204321" lvl="1">
              <a:lnSpc>
                <a:spcPts val="2649"/>
              </a:lnSpc>
              <a:buFont typeface="Arial"/>
              <a:buChar char="•"/>
            </a:pPr>
            <a:r>
              <a:rPr lang="en-US" sz="1892">
                <a:solidFill>
                  <a:srgbClr val="100F0D"/>
                </a:solidFill>
                <a:latin typeface="Montserrat Light"/>
              </a:rPr>
              <a:t>K-Nearest Neighbors:</a:t>
            </a:r>
          </a:p>
          <a:p>
            <a:pPr algn="ctr" marL="817284" indent="-272428" lvl="2">
              <a:lnSpc>
                <a:spcPts val="2649"/>
              </a:lnSpc>
              <a:buFont typeface="Arial"/>
              <a:buChar char="⚬"/>
            </a:pPr>
            <a:r>
              <a:rPr lang="en-US" sz="1892">
                <a:solidFill>
                  <a:srgbClr val="100F0D"/>
                </a:solidFill>
                <a:latin typeface="Montserrat Light"/>
              </a:rPr>
              <a:t>Mean Squared Error: 158.35</a:t>
            </a:r>
          </a:p>
          <a:p>
            <a:pPr algn="ctr" marL="817284" indent="-272428" lvl="2">
              <a:lnSpc>
                <a:spcPts val="2649"/>
              </a:lnSpc>
              <a:buFont typeface="Arial"/>
              <a:buChar char="⚬"/>
            </a:pPr>
            <a:r>
              <a:rPr lang="en-US" sz="1892">
                <a:solidFill>
                  <a:srgbClr val="100F0D"/>
                </a:solidFill>
                <a:latin typeface="Montserrat Light"/>
              </a:rPr>
              <a:t>R^2 Score: 0.84</a:t>
            </a:r>
          </a:p>
          <a:p>
            <a:pPr algn="ctr" marL="408642" indent="-204321" lvl="1">
              <a:lnSpc>
                <a:spcPts val="2649"/>
              </a:lnSpc>
              <a:buFont typeface="Arial"/>
              <a:buChar char="•"/>
            </a:pPr>
            <a:r>
              <a:rPr lang="en-US" sz="1892">
                <a:solidFill>
                  <a:srgbClr val="100F0D"/>
                </a:solidFill>
                <a:latin typeface="Montserrat Light"/>
              </a:rPr>
              <a:t>Decision Tree:</a:t>
            </a:r>
          </a:p>
          <a:p>
            <a:pPr algn="ctr" marL="817284" indent="-272428" lvl="2">
              <a:lnSpc>
                <a:spcPts val="2649"/>
              </a:lnSpc>
              <a:buFont typeface="Arial"/>
              <a:buChar char="⚬"/>
            </a:pPr>
            <a:r>
              <a:rPr lang="en-US" sz="1892">
                <a:solidFill>
                  <a:srgbClr val="100F0D"/>
                </a:solidFill>
                <a:latin typeface="Montserrat Light"/>
              </a:rPr>
              <a:t>Mean Squared Error: 144.35</a:t>
            </a:r>
          </a:p>
          <a:p>
            <a:pPr algn="ctr" marL="817284" indent="-272428" lvl="2">
              <a:lnSpc>
                <a:spcPts val="2649"/>
              </a:lnSpc>
              <a:buFont typeface="Arial"/>
              <a:buChar char="⚬"/>
            </a:pPr>
            <a:r>
              <a:rPr lang="en-US" sz="1892">
                <a:solidFill>
                  <a:srgbClr val="100F0D"/>
                </a:solidFill>
                <a:latin typeface="Montserrat Light"/>
              </a:rPr>
              <a:t>R^2 Score: 0.86</a:t>
            </a:r>
          </a:p>
          <a:p>
            <a:pPr algn="ctr" marL="408642" indent="-204321" lvl="1">
              <a:lnSpc>
                <a:spcPts val="2649"/>
              </a:lnSpc>
              <a:buFont typeface="Arial"/>
              <a:buChar char="•"/>
            </a:pPr>
            <a:r>
              <a:rPr lang="en-US" sz="1892">
                <a:solidFill>
                  <a:srgbClr val="100F0D"/>
                </a:solidFill>
                <a:latin typeface="Montserrat Light"/>
              </a:rPr>
              <a:t>Random Forest:</a:t>
            </a:r>
          </a:p>
          <a:p>
            <a:pPr algn="ctr" marL="817284" indent="-272428" lvl="2">
              <a:lnSpc>
                <a:spcPts val="2649"/>
              </a:lnSpc>
              <a:buFont typeface="Arial"/>
              <a:buChar char="⚬"/>
            </a:pPr>
            <a:r>
              <a:rPr lang="en-US" sz="1892">
                <a:solidFill>
                  <a:srgbClr val="100F0D"/>
                </a:solidFill>
                <a:latin typeface="Montserrat Light"/>
              </a:rPr>
              <a:t>Mean Squared Error: 81.49</a:t>
            </a:r>
          </a:p>
          <a:p>
            <a:pPr algn="ctr" marL="817284" indent="-272428" lvl="2">
              <a:lnSpc>
                <a:spcPts val="2649"/>
              </a:lnSpc>
              <a:buFont typeface="Arial"/>
              <a:buChar char="⚬"/>
            </a:pPr>
            <a:r>
              <a:rPr lang="en-US" sz="1892">
                <a:solidFill>
                  <a:srgbClr val="100F0D"/>
                </a:solidFill>
                <a:latin typeface="Montserrat Light"/>
              </a:rPr>
              <a:t>R^2 Score: 0.92</a:t>
            </a:r>
          </a:p>
          <a:p>
            <a:pPr algn="ctr" marL="408642" indent="-204321" lvl="1">
              <a:lnSpc>
                <a:spcPts val="2649"/>
              </a:lnSpc>
              <a:buFont typeface="Arial"/>
              <a:buChar char="•"/>
            </a:pPr>
            <a:r>
              <a:rPr lang="en-US" sz="1892">
                <a:solidFill>
                  <a:srgbClr val="100F0D"/>
                </a:solidFill>
                <a:latin typeface="Montserrat Light"/>
              </a:rPr>
              <a:t>XGBoost:</a:t>
            </a:r>
          </a:p>
          <a:p>
            <a:pPr algn="ctr" marL="817284" indent="-272428" lvl="2">
              <a:lnSpc>
                <a:spcPts val="2649"/>
              </a:lnSpc>
              <a:buFont typeface="Arial"/>
              <a:buChar char="⚬"/>
            </a:pPr>
            <a:r>
              <a:rPr lang="en-US" sz="1892">
                <a:solidFill>
                  <a:srgbClr val="100F0D"/>
                </a:solidFill>
                <a:latin typeface="Montserrat Light"/>
              </a:rPr>
              <a:t>Mean Squared Error: 114.75</a:t>
            </a:r>
          </a:p>
          <a:p>
            <a:pPr algn="ctr" marL="817284" indent="-272428" lvl="2">
              <a:lnSpc>
                <a:spcPts val="2649"/>
              </a:lnSpc>
              <a:buFont typeface="Arial"/>
              <a:buChar char="⚬"/>
            </a:pPr>
            <a:r>
              <a:rPr lang="en-US" sz="1892">
                <a:solidFill>
                  <a:srgbClr val="100F0D"/>
                </a:solidFill>
                <a:latin typeface="Montserrat Light"/>
              </a:rPr>
              <a:t>R^2 Score: 0.89</a:t>
            </a:r>
          </a:p>
          <a:p>
            <a:pPr algn="ctr">
              <a:lnSpc>
                <a:spcPts val="2649"/>
              </a:lnSpc>
            </a:pPr>
            <a:r>
              <a:rPr lang="en-US" sz="1892">
                <a:solidFill>
                  <a:srgbClr val="100F0D"/>
                </a:solidFill>
                <a:latin typeface="Montserrat Light"/>
              </a:rPr>
              <a:t>In this case, Random Forest has the lowest Mean Squared Error and the highest R^2 Score, suggesting that it performs better than the other models based on the given metrics.</a:t>
            </a:r>
          </a:p>
          <a:p>
            <a:pPr algn="ctr">
              <a:lnSpc>
                <a:spcPts val="2649"/>
              </a:lnSpc>
            </a:pPr>
          </a:p>
        </p:txBody>
      </p:sp>
      <p:sp>
        <p:nvSpPr>
          <p:cNvPr name="TextBox 13" id="13"/>
          <p:cNvSpPr txBox="true"/>
          <p:nvPr/>
        </p:nvSpPr>
        <p:spPr>
          <a:xfrm rot="0">
            <a:off x="691182" y="1340274"/>
            <a:ext cx="17596818" cy="1104021"/>
          </a:xfrm>
          <a:prstGeom prst="rect">
            <a:avLst/>
          </a:prstGeom>
        </p:spPr>
        <p:txBody>
          <a:bodyPr anchor="t" rtlCol="false" tIns="0" lIns="0" bIns="0" rIns="0">
            <a:spAutoFit/>
          </a:bodyPr>
          <a:lstStyle/>
          <a:p>
            <a:pPr algn="ctr">
              <a:lnSpc>
                <a:spcPts val="2989"/>
              </a:lnSpc>
              <a:spcBef>
                <a:spcPct val="0"/>
              </a:spcBef>
            </a:pPr>
            <a:r>
              <a:rPr lang="en-US" sz="2299">
                <a:solidFill>
                  <a:srgbClr val="000000"/>
                </a:solidFill>
                <a:latin typeface="Open Sauce Italics"/>
              </a:rPr>
              <a:t>The dataset was split into training and testing sets for machine learning model evaluation. Several regression models, including Linear Regression, K-Nearest Neighbors, Decision Tree, Random Forest, and XGBoost, were applied to predict departmental prices.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764344">
            <a:off x="7499531" y="-923721"/>
            <a:ext cx="1088513" cy="11908815"/>
            <a:chOff x="0" y="0"/>
            <a:chExt cx="286687" cy="3136478"/>
          </a:xfrm>
        </p:grpSpPr>
        <p:sp>
          <p:nvSpPr>
            <p:cNvPr name="Freeform 3" id="3"/>
            <p:cNvSpPr/>
            <p:nvPr/>
          </p:nvSpPr>
          <p:spPr>
            <a:xfrm flipH="false" flipV="false" rot="0">
              <a:off x="0" y="0"/>
              <a:ext cx="286687" cy="3136478"/>
            </a:xfrm>
            <a:custGeom>
              <a:avLst/>
              <a:gdLst/>
              <a:ahLst/>
              <a:cxnLst/>
              <a:rect r="r" b="b" t="t" l="l"/>
              <a:pathLst>
                <a:path h="3136478" w="286687">
                  <a:moveTo>
                    <a:pt x="0" y="0"/>
                  </a:moveTo>
                  <a:lnTo>
                    <a:pt x="286687" y="0"/>
                  </a:lnTo>
                  <a:lnTo>
                    <a:pt x="286687" y="3136478"/>
                  </a:lnTo>
                  <a:lnTo>
                    <a:pt x="0" y="3136478"/>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4" id="4"/>
            <p:cNvSpPr txBox="true"/>
            <p:nvPr/>
          </p:nvSpPr>
          <p:spPr>
            <a:xfrm>
              <a:off x="0" y="-19050"/>
              <a:ext cx="286687" cy="315552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a:grpSpLocks noChangeAspect="true"/>
          </p:cNvGrpSpPr>
          <p:nvPr/>
        </p:nvGrpSpPr>
        <p:grpSpPr>
          <a:xfrm rot="0">
            <a:off x="42918" y="0"/>
            <a:ext cx="8585708" cy="10287000"/>
            <a:chOff x="0" y="0"/>
            <a:chExt cx="8585708" cy="10287000"/>
          </a:xfrm>
        </p:grpSpPr>
        <p:sp>
          <p:nvSpPr>
            <p:cNvPr name="Freeform 6" id="6"/>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t="0" r="-39833" b="0"/>
              </a:stretch>
            </a:blipFill>
          </p:spPr>
        </p:sp>
      </p:grpSp>
      <p:grpSp>
        <p:nvGrpSpPr>
          <p:cNvPr name="Group 7" id="7"/>
          <p:cNvGrpSpPr/>
          <p:nvPr/>
        </p:nvGrpSpPr>
        <p:grpSpPr>
          <a:xfrm rot="0">
            <a:off x="7815188" y="893951"/>
            <a:ext cx="9870338" cy="8273471"/>
            <a:chOff x="0" y="0"/>
            <a:chExt cx="2599595" cy="2179021"/>
          </a:xfrm>
        </p:grpSpPr>
        <p:sp>
          <p:nvSpPr>
            <p:cNvPr name="Freeform 8" id="8"/>
            <p:cNvSpPr/>
            <p:nvPr/>
          </p:nvSpPr>
          <p:spPr>
            <a:xfrm flipH="false" flipV="false" rot="0">
              <a:off x="0" y="0"/>
              <a:ext cx="2599595" cy="2179021"/>
            </a:xfrm>
            <a:custGeom>
              <a:avLst/>
              <a:gdLst/>
              <a:ahLst/>
              <a:cxnLst/>
              <a:rect r="r" b="b" t="t" l="l"/>
              <a:pathLst>
                <a:path h="2179021" w="2599595">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name="TextBox 9" id="9"/>
            <p:cNvSpPr txBox="true"/>
            <p:nvPr/>
          </p:nvSpPr>
          <p:spPr>
            <a:xfrm>
              <a:off x="0" y="-38100"/>
              <a:ext cx="2599595" cy="2217121"/>
            </a:xfrm>
            <a:prstGeom prst="rect">
              <a:avLst/>
            </a:prstGeom>
          </p:spPr>
          <p:txBody>
            <a:bodyPr anchor="ctr" rtlCol="false" tIns="50800" lIns="50800" bIns="50800" rIns="50800"/>
            <a:lstStyle/>
            <a:p>
              <a:pPr algn="ctr">
                <a:lnSpc>
                  <a:spcPts val="4549"/>
                </a:lnSpc>
              </a:pPr>
            </a:p>
            <a:p>
              <a:pPr algn="ctr">
                <a:lnSpc>
                  <a:spcPts val="4549"/>
                </a:lnSpc>
              </a:pPr>
            </a:p>
            <a:p>
              <a:pPr algn="ctr">
                <a:lnSpc>
                  <a:spcPts val="4289"/>
                </a:lnSpc>
              </a:pPr>
              <a:r>
                <a:rPr lang="en-US" sz="3299">
                  <a:solidFill>
                    <a:srgbClr val="000000">
                      <a:alpha val="58824"/>
                    </a:srgbClr>
                  </a:solidFill>
                  <a:latin typeface="Open Sauce Italics"/>
                </a:rPr>
                <a:t>The results of our regression models support our hypothesis. The number of bedrooms, the number of beds, and the location significantly influence condo prices in Saudi Arabia. The Random Forest model, which takes into account these features, provided the most accurate predictions. Adjustments and enhancements to the model, considering outliers and additional features, could further improve its performance.</a:t>
              </a:r>
            </a:p>
            <a:p>
              <a:pPr algn="ctr">
                <a:lnSpc>
                  <a:spcPts val="4289"/>
                </a:lnSpc>
              </a:pPr>
            </a:p>
          </p:txBody>
        </p:sp>
      </p:grpSp>
      <p:sp>
        <p:nvSpPr>
          <p:cNvPr name="TextBox 10" id="10"/>
          <p:cNvSpPr txBox="true"/>
          <p:nvPr/>
        </p:nvSpPr>
        <p:spPr>
          <a:xfrm rot="0">
            <a:off x="10177411" y="1162050"/>
            <a:ext cx="5683232" cy="1822101"/>
          </a:xfrm>
          <a:prstGeom prst="rect">
            <a:avLst/>
          </a:prstGeom>
        </p:spPr>
        <p:txBody>
          <a:bodyPr anchor="t" rtlCol="false" tIns="0" lIns="0" bIns="0" rIns="0">
            <a:spAutoFit/>
          </a:bodyPr>
          <a:lstStyle/>
          <a:p>
            <a:pPr algn="ctr">
              <a:lnSpc>
                <a:spcPts val="7291"/>
              </a:lnSpc>
            </a:pPr>
            <a:r>
              <a:rPr lang="en-US" sz="5283" spc="184">
                <a:solidFill>
                  <a:srgbClr val="010101"/>
                </a:solidFill>
                <a:latin typeface="Archivo Black"/>
              </a:rPr>
              <a:t>CONCLUSION:</a:t>
            </a:r>
          </a:p>
          <a:p>
            <a:pPr algn="ctr" marL="0" indent="0" lvl="0">
              <a:lnSpc>
                <a:spcPts val="7291"/>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144000"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9144000" y="4229128"/>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9478901" y="4687031"/>
            <a:ext cx="1236499" cy="858804"/>
          </a:xfrm>
          <a:custGeom>
            <a:avLst/>
            <a:gdLst/>
            <a:ahLst/>
            <a:cxnLst/>
            <a:rect r="r" b="b" t="t" l="l"/>
            <a:pathLst>
              <a:path h="858804" w="1236499">
                <a:moveTo>
                  <a:pt x="0" y="0"/>
                </a:moveTo>
                <a:lnTo>
                  <a:pt x="1236498" y="0"/>
                </a:lnTo>
                <a:lnTo>
                  <a:pt x="1236498" y="858805"/>
                </a:lnTo>
                <a:lnTo>
                  <a:pt x="0" y="8588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182778" y="6847172"/>
            <a:ext cx="1828744" cy="1828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9614324" y="7246579"/>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3950263" y="803081"/>
            <a:ext cx="15859325" cy="2258023"/>
            <a:chOff x="0" y="0"/>
            <a:chExt cx="1537211" cy="218865"/>
          </a:xfrm>
        </p:grpSpPr>
        <p:sp>
          <p:nvSpPr>
            <p:cNvPr name="Freeform 16" id="16"/>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7" id="17"/>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8" id="18"/>
          <p:cNvSpPr/>
          <p:nvPr/>
        </p:nvSpPr>
        <p:spPr>
          <a:xfrm flipH="false" flipV="false" rot="0">
            <a:off x="-737300" y="158674"/>
            <a:ext cx="17728823" cy="10128326"/>
          </a:xfrm>
          <a:custGeom>
            <a:avLst/>
            <a:gdLst/>
            <a:ahLst/>
            <a:cxnLst/>
            <a:rect r="r" b="b" t="t" l="l"/>
            <a:pathLst>
              <a:path h="10128326" w="17728823">
                <a:moveTo>
                  <a:pt x="0" y="0"/>
                </a:moveTo>
                <a:lnTo>
                  <a:pt x="17728823" y="0"/>
                </a:lnTo>
                <a:lnTo>
                  <a:pt x="17728823" y="10128326"/>
                </a:lnTo>
                <a:lnTo>
                  <a:pt x="0" y="10128326"/>
                </a:lnTo>
                <a:lnTo>
                  <a:pt x="0" y="0"/>
                </a:lnTo>
                <a:close/>
              </a:path>
            </a:pathLst>
          </a:custGeom>
          <a:blipFill>
            <a:blip r:embed="rId9">
              <a:alphaModFix amt="12000"/>
            </a:blip>
            <a:stretch>
              <a:fillRect l="0" t="-30429" r="0" b="-28371"/>
            </a:stretch>
          </a:blipFill>
        </p:spPr>
      </p:sp>
      <p:sp>
        <p:nvSpPr>
          <p:cNvPr name="TextBox 19" id="19"/>
          <p:cNvSpPr txBox="true"/>
          <p:nvPr/>
        </p:nvSpPr>
        <p:spPr>
          <a:xfrm rot="0">
            <a:off x="1028700" y="7179904"/>
            <a:ext cx="7720803" cy="1257420"/>
          </a:xfrm>
          <a:prstGeom prst="rect">
            <a:avLst/>
          </a:prstGeom>
        </p:spPr>
        <p:txBody>
          <a:bodyPr anchor="t" rtlCol="false" tIns="0" lIns="0" bIns="0" rIns="0">
            <a:spAutoFit/>
          </a:bodyPr>
          <a:lstStyle/>
          <a:p>
            <a:pPr>
              <a:lnSpc>
                <a:spcPts val="4844"/>
              </a:lnSpc>
            </a:pPr>
            <a:r>
              <a:rPr lang="en-US" sz="3510" spc="344">
                <a:solidFill>
                  <a:srgbClr val="231F20"/>
                </a:solidFill>
                <a:latin typeface="Montserrat Light Bold"/>
                <a:cs typeface="Montserrat Light Bold"/>
              </a:rPr>
              <a:t>الدكتور: أيمن قحمش</a:t>
            </a:r>
          </a:p>
          <a:p>
            <a:pPr algn="l" marL="0" indent="0" lvl="0">
              <a:lnSpc>
                <a:spcPts val="4844"/>
              </a:lnSpc>
              <a:spcBef>
                <a:spcPct val="0"/>
              </a:spcBef>
            </a:pPr>
            <a:r>
              <a:rPr lang="en-US" sz="3510" spc="344">
                <a:solidFill>
                  <a:srgbClr val="231F20"/>
                </a:solidFill>
                <a:latin typeface="Montserrat Light Bold"/>
              </a:rPr>
              <a:t> </a:t>
            </a:r>
          </a:p>
        </p:txBody>
      </p:sp>
      <p:sp>
        <p:nvSpPr>
          <p:cNvPr name="TextBox 20" id="20"/>
          <p:cNvSpPr txBox="true"/>
          <p:nvPr/>
        </p:nvSpPr>
        <p:spPr>
          <a:xfrm rot="0">
            <a:off x="2122031" y="1304859"/>
            <a:ext cx="7416941" cy="1132046"/>
          </a:xfrm>
          <a:prstGeom prst="rect">
            <a:avLst/>
          </a:prstGeom>
        </p:spPr>
        <p:txBody>
          <a:bodyPr anchor="t" rtlCol="false" tIns="0" lIns="0" bIns="0" rIns="0">
            <a:spAutoFit/>
          </a:bodyPr>
          <a:lstStyle/>
          <a:p>
            <a:pPr algn="ctr" marL="0" indent="0" lvl="0">
              <a:lnSpc>
                <a:spcPts val="9286"/>
              </a:lnSpc>
              <a:spcBef>
                <a:spcPct val="0"/>
              </a:spcBef>
            </a:pPr>
            <a:r>
              <a:rPr lang="en-US" sz="6729" spc="53" strike="noStrike" u="none">
                <a:solidFill>
                  <a:srgbClr val="FFFFFF"/>
                </a:solidFill>
                <a:latin typeface="Archivo Black"/>
              </a:rPr>
              <a:t>ABOUT US</a:t>
            </a:r>
          </a:p>
        </p:txBody>
      </p:sp>
      <p:sp>
        <p:nvSpPr>
          <p:cNvPr name="TextBox 21" id="21"/>
          <p:cNvSpPr txBox="true"/>
          <p:nvPr/>
        </p:nvSpPr>
        <p:spPr>
          <a:xfrm rot="0">
            <a:off x="1028700" y="4218279"/>
            <a:ext cx="7720803" cy="1892916"/>
          </a:xfrm>
          <a:prstGeom prst="rect">
            <a:avLst/>
          </a:prstGeom>
        </p:spPr>
        <p:txBody>
          <a:bodyPr anchor="t" rtlCol="false" tIns="0" lIns="0" bIns="0" rIns="0">
            <a:spAutoFit/>
          </a:bodyPr>
          <a:lstStyle/>
          <a:p>
            <a:pPr>
              <a:lnSpc>
                <a:spcPts val="4844"/>
              </a:lnSpc>
            </a:pPr>
            <a:r>
              <a:rPr lang="en-US" sz="3510" spc="344">
                <a:solidFill>
                  <a:srgbClr val="231F20"/>
                </a:solidFill>
                <a:latin typeface="Montserrat Light Bold"/>
                <a:cs typeface="Montserrat Light Bold"/>
              </a:rPr>
              <a:t>م. هاجر حسين القحطاني</a:t>
            </a:r>
          </a:p>
          <a:p>
            <a:pPr>
              <a:lnSpc>
                <a:spcPts val="4844"/>
              </a:lnSpc>
            </a:pPr>
            <a:r>
              <a:rPr lang="en-US" sz="3510" spc="344">
                <a:solidFill>
                  <a:srgbClr val="231F20"/>
                </a:solidFill>
                <a:cs typeface="Montserrat Light Bold"/>
              </a:rPr>
              <a:t>ماجستير علوم بيانات</a:t>
            </a:r>
          </a:p>
          <a:p>
            <a:pPr algn="l" marL="0" indent="0" lvl="0">
              <a:lnSpc>
                <a:spcPts val="4844"/>
              </a:lnSpc>
              <a:spcBef>
                <a:spcPct val="0"/>
              </a:spcBef>
            </a:pPr>
            <a:r>
              <a:rPr lang="en-US" sz="3510" spc="344">
                <a:solidFill>
                  <a:srgbClr val="231F20"/>
                </a:solidFill>
                <a:latin typeface="Montserrat Light Bold"/>
                <a:cs typeface="Montserrat Light Bold"/>
              </a:rPr>
              <a:t>  جامعة الملك  خالد</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7613275" y="0"/>
            <a:ext cx="10674725" cy="6004533"/>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4"/>
              <a:stretch>
                <a:fillRect l="0" t="-9259" r="0" b="-9259"/>
              </a:stretch>
            </a:blipFill>
          </p:spPr>
        </p:sp>
      </p:grpSp>
      <p:grpSp>
        <p:nvGrpSpPr>
          <p:cNvPr name="Group 7" id="7"/>
          <p:cNvGrpSpPr/>
          <p:nvPr/>
        </p:nvGrpSpPr>
        <p:grpSpPr>
          <a:xfrm rot="0">
            <a:off x="2082964" y="3204515"/>
            <a:ext cx="6331281" cy="1563793"/>
            <a:chOff x="0" y="0"/>
            <a:chExt cx="2161091" cy="533778"/>
          </a:xfrm>
        </p:grpSpPr>
        <p:sp>
          <p:nvSpPr>
            <p:cNvPr name="Freeform 8" id="8"/>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name="TextBox 9" id="9"/>
            <p:cNvSpPr txBox="true"/>
            <p:nvPr/>
          </p:nvSpPr>
          <p:spPr>
            <a:xfrm>
              <a:off x="0" y="-19050"/>
              <a:ext cx="2161091" cy="552828"/>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300775" y="423306"/>
            <a:ext cx="7238899" cy="848295"/>
          </a:xfrm>
          <a:prstGeom prst="rect">
            <a:avLst/>
          </a:prstGeom>
        </p:spPr>
        <p:txBody>
          <a:bodyPr anchor="t" rtlCol="false" tIns="0" lIns="0" bIns="0" rIns="0">
            <a:spAutoFit/>
          </a:bodyPr>
          <a:lstStyle/>
          <a:p>
            <a:pPr marL="0" indent="0" lvl="0">
              <a:lnSpc>
                <a:spcPts val="6842"/>
              </a:lnSpc>
              <a:spcBef>
                <a:spcPct val="0"/>
              </a:spcBef>
            </a:pPr>
            <a:r>
              <a:rPr lang="en-US" sz="4958" spc="173">
                <a:solidFill>
                  <a:srgbClr val="010101"/>
                </a:solidFill>
                <a:latin typeface="Archivo Black"/>
              </a:rPr>
              <a:t>INTRODUCTION</a:t>
            </a:r>
          </a:p>
        </p:txBody>
      </p:sp>
      <p:grpSp>
        <p:nvGrpSpPr>
          <p:cNvPr name="Group 11" id="11"/>
          <p:cNvGrpSpPr/>
          <p:nvPr/>
        </p:nvGrpSpPr>
        <p:grpSpPr>
          <a:xfrm rot="0">
            <a:off x="7535860" y="3119178"/>
            <a:ext cx="2381235" cy="2046374"/>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3" id="13"/>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14" id="14"/>
          <p:cNvSpPr txBox="true"/>
          <p:nvPr/>
        </p:nvSpPr>
        <p:spPr>
          <a:xfrm rot="0">
            <a:off x="1437503" y="1316480"/>
            <a:ext cx="7771785" cy="1408263"/>
          </a:xfrm>
          <a:prstGeom prst="rect">
            <a:avLst/>
          </a:prstGeom>
        </p:spPr>
        <p:txBody>
          <a:bodyPr anchor="t" rtlCol="false" tIns="0" lIns="0" bIns="0" rIns="0">
            <a:spAutoFit/>
          </a:bodyPr>
          <a:lstStyle/>
          <a:p>
            <a:pPr>
              <a:lnSpc>
                <a:spcPts val="2739"/>
              </a:lnSpc>
            </a:pPr>
            <a:r>
              <a:rPr lang="en-US" sz="1985" spc="194">
                <a:solidFill>
                  <a:srgbClr val="040506"/>
                </a:solidFill>
                <a:latin typeface="Montserrat Light Bold"/>
              </a:rPr>
              <a:t>Hypothesis: The price of Condo in Saudi Arabia is influenced by various factors such as the location, number of beds, number of bedrooms, and the overall rating of the place.</a:t>
            </a:r>
          </a:p>
        </p:txBody>
      </p:sp>
      <p:grpSp>
        <p:nvGrpSpPr>
          <p:cNvPr name="Group 15" id="15"/>
          <p:cNvGrpSpPr/>
          <p:nvPr/>
        </p:nvGrpSpPr>
        <p:grpSpPr>
          <a:xfrm rot="0">
            <a:off x="7191171" y="5406843"/>
            <a:ext cx="6331281" cy="1563793"/>
            <a:chOff x="0" y="0"/>
            <a:chExt cx="2161091" cy="533778"/>
          </a:xfrm>
        </p:grpSpPr>
        <p:sp>
          <p:nvSpPr>
            <p:cNvPr name="Freeform 16" id="16"/>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name="TextBox 17" id="17"/>
            <p:cNvSpPr txBox="true"/>
            <p:nvPr/>
          </p:nvSpPr>
          <p:spPr>
            <a:xfrm>
              <a:off x="0" y="-19050"/>
              <a:ext cx="2161091" cy="552828"/>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6033010" y="5165552"/>
            <a:ext cx="2381235" cy="2046374"/>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0" id="20"/>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8316248" y="5605901"/>
            <a:ext cx="4950833" cy="1407693"/>
          </a:xfrm>
          <a:prstGeom prst="rect">
            <a:avLst/>
          </a:prstGeom>
        </p:spPr>
        <p:txBody>
          <a:bodyPr anchor="t" rtlCol="false" tIns="0" lIns="0" bIns="0" rIns="0">
            <a:spAutoFit/>
          </a:bodyPr>
          <a:lstStyle/>
          <a:p>
            <a:pPr>
              <a:lnSpc>
                <a:spcPts val="2187"/>
              </a:lnSpc>
            </a:pPr>
            <a:r>
              <a:rPr lang="en-US" sz="1585" spc="155">
                <a:solidFill>
                  <a:srgbClr val="F2F4F5"/>
                </a:solidFill>
                <a:latin typeface="Montserrat Light Bold"/>
              </a:rPr>
              <a:t>3.Key steps in data preprocessing and exploration.</a:t>
            </a:r>
          </a:p>
          <a:p>
            <a:pPr>
              <a:lnSpc>
                <a:spcPts val="2187"/>
              </a:lnSpc>
            </a:pPr>
            <a:r>
              <a:rPr lang="en-US" sz="1585" spc="155">
                <a:solidFill>
                  <a:srgbClr val="F2F4F5"/>
                </a:solidFill>
                <a:latin typeface="Montserrat Light Bold"/>
              </a:rPr>
              <a:t>4.</a:t>
            </a:r>
            <a:r>
              <a:rPr lang="en-US" sz="1585" spc="155">
                <a:solidFill>
                  <a:srgbClr val="F2F4F5"/>
                </a:solidFill>
                <a:latin typeface="Montserrat Light Bold"/>
              </a:rPr>
              <a:t>Highlights from our predictive modeling approach.</a:t>
            </a:r>
          </a:p>
          <a:p>
            <a:pPr>
              <a:lnSpc>
                <a:spcPts val="2187"/>
              </a:lnSpc>
            </a:pPr>
          </a:p>
        </p:txBody>
      </p:sp>
      <p:grpSp>
        <p:nvGrpSpPr>
          <p:cNvPr name="Group 22" id="22"/>
          <p:cNvGrpSpPr/>
          <p:nvPr/>
        </p:nvGrpSpPr>
        <p:grpSpPr>
          <a:xfrm rot="0">
            <a:off x="2300775" y="7453217"/>
            <a:ext cx="6331281" cy="1563793"/>
            <a:chOff x="0" y="0"/>
            <a:chExt cx="2161091" cy="533778"/>
          </a:xfrm>
        </p:grpSpPr>
        <p:sp>
          <p:nvSpPr>
            <p:cNvPr name="Freeform 23" id="23"/>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name="TextBox 24" id="24"/>
            <p:cNvSpPr txBox="true"/>
            <p:nvPr/>
          </p:nvSpPr>
          <p:spPr>
            <a:xfrm>
              <a:off x="0" y="-19050"/>
              <a:ext cx="2161091" cy="552828"/>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7535860" y="7211926"/>
            <a:ext cx="2381235" cy="2046374"/>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7" id="27"/>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TextBox 28" id="28"/>
          <p:cNvSpPr txBox="true"/>
          <p:nvPr/>
        </p:nvSpPr>
        <p:spPr>
          <a:xfrm rot="0">
            <a:off x="2585027" y="7652275"/>
            <a:ext cx="4950833" cy="1407693"/>
          </a:xfrm>
          <a:prstGeom prst="rect">
            <a:avLst/>
          </a:prstGeom>
        </p:spPr>
        <p:txBody>
          <a:bodyPr anchor="t" rtlCol="false" tIns="0" lIns="0" bIns="0" rIns="0">
            <a:spAutoFit/>
          </a:bodyPr>
          <a:lstStyle/>
          <a:p>
            <a:pPr>
              <a:lnSpc>
                <a:spcPts val="2187"/>
              </a:lnSpc>
            </a:pPr>
            <a:r>
              <a:rPr lang="en-US" sz="1585" spc="155">
                <a:solidFill>
                  <a:srgbClr val="F2F4F5"/>
                </a:solidFill>
                <a:latin typeface="Montserrat Light Bold"/>
              </a:rPr>
              <a:t>5.Evaluation of different models for condo price prediction.</a:t>
            </a:r>
          </a:p>
          <a:p>
            <a:pPr>
              <a:lnSpc>
                <a:spcPts val="2187"/>
              </a:lnSpc>
            </a:pPr>
            <a:r>
              <a:rPr lang="en-US" sz="1585" spc="155">
                <a:solidFill>
                  <a:srgbClr val="F2F4F5"/>
                </a:solidFill>
                <a:latin typeface="Montserrat Light Bold"/>
              </a:rPr>
              <a:t>6.i</a:t>
            </a:r>
            <a:r>
              <a:rPr lang="en-US" sz="1585" spc="155">
                <a:solidFill>
                  <a:srgbClr val="F2F4F5"/>
                </a:solidFill>
                <a:latin typeface="Montserrat Light Bold"/>
              </a:rPr>
              <a:t>mplications and potential applications of our findings.</a:t>
            </a:r>
          </a:p>
          <a:p>
            <a:pPr>
              <a:lnSpc>
                <a:spcPts val="2187"/>
              </a:lnSpc>
            </a:pPr>
          </a:p>
        </p:txBody>
      </p:sp>
      <p:sp>
        <p:nvSpPr>
          <p:cNvPr name="Freeform 29" id="29"/>
          <p:cNvSpPr/>
          <p:nvPr/>
        </p:nvSpPr>
        <p:spPr>
          <a:xfrm flipH="false" flipV="false" rot="0">
            <a:off x="8316248" y="3584336"/>
            <a:ext cx="893040" cy="1072428"/>
          </a:xfrm>
          <a:custGeom>
            <a:avLst/>
            <a:gdLst/>
            <a:ahLst/>
            <a:cxnLst/>
            <a:rect r="r" b="b" t="t" l="l"/>
            <a:pathLst>
              <a:path h="1072428" w="893040">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8155450" y="7714715"/>
            <a:ext cx="1023765" cy="1040796"/>
          </a:xfrm>
          <a:custGeom>
            <a:avLst/>
            <a:gdLst/>
            <a:ahLst/>
            <a:cxnLst/>
            <a:rect r="r" b="b" t="t" l="l"/>
            <a:pathLst>
              <a:path h="1040796" w="1023765">
                <a:moveTo>
                  <a:pt x="0" y="0"/>
                </a:moveTo>
                <a:lnTo>
                  <a:pt x="1023765" y="0"/>
                </a:lnTo>
                <a:lnTo>
                  <a:pt x="1023765" y="1040796"/>
                </a:lnTo>
                <a:lnTo>
                  <a:pt x="0" y="10407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6632746" y="5633117"/>
            <a:ext cx="980529" cy="1070022"/>
          </a:xfrm>
          <a:custGeom>
            <a:avLst/>
            <a:gdLst/>
            <a:ahLst/>
            <a:cxnLst/>
            <a:rect r="r" b="b" t="t" l="l"/>
            <a:pathLst>
              <a:path h="1070022" w="980529">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2082964" y="3291134"/>
            <a:ext cx="5578943" cy="1407693"/>
          </a:xfrm>
          <a:prstGeom prst="rect">
            <a:avLst/>
          </a:prstGeom>
        </p:spPr>
        <p:txBody>
          <a:bodyPr anchor="t" rtlCol="false" tIns="0" lIns="0" bIns="0" rIns="0">
            <a:spAutoFit/>
          </a:bodyPr>
          <a:lstStyle/>
          <a:p>
            <a:pPr marL="342245" indent="-171122" lvl="1">
              <a:lnSpc>
                <a:spcPts val="2187"/>
              </a:lnSpc>
              <a:buFont typeface="Arial"/>
              <a:buChar char="•"/>
            </a:pPr>
            <a:r>
              <a:rPr lang="en-US" sz="1585" spc="155">
                <a:solidFill>
                  <a:srgbClr val="FFFFFF"/>
                </a:solidFill>
                <a:latin typeface="Montserrat Light Bold"/>
              </a:rPr>
              <a:t>Overview of the predictive modeling objective.</a:t>
            </a:r>
          </a:p>
          <a:p>
            <a:pPr marL="342245" indent="-171122" lvl="1">
              <a:lnSpc>
                <a:spcPts val="2187"/>
              </a:lnSpc>
              <a:buFont typeface="Arial"/>
              <a:buChar char="•"/>
            </a:pPr>
            <a:r>
              <a:rPr lang="en-US" sz="1585" spc="155">
                <a:solidFill>
                  <a:srgbClr val="FFFFFF"/>
                </a:solidFill>
                <a:latin typeface="Montserrat Light Bold"/>
              </a:rPr>
              <a:t>Introduction to the dataset used in our analysis.</a:t>
            </a:r>
          </a:p>
          <a:p>
            <a:pPr>
              <a:lnSpc>
                <a:spcPts val="218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0262700" y="6172200"/>
            <a:ext cx="3189627" cy="8229600"/>
            <a:chOff x="0" y="0"/>
            <a:chExt cx="840066" cy="2167467"/>
          </a:xfrm>
        </p:grpSpPr>
        <p:sp>
          <p:nvSpPr>
            <p:cNvPr name="Freeform 4" id="4"/>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5" id="5"/>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4069673" y="4761565"/>
            <a:ext cx="3189627" cy="8229600"/>
            <a:chOff x="0" y="0"/>
            <a:chExt cx="840066" cy="2167467"/>
          </a:xfrm>
        </p:grpSpPr>
        <p:sp>
          <p:nvSpPr>
            <p:cNvPr name="Freeform 7" id="7"/>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8" id="8"/>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646045" y="201627"/>
            <a:ext cx="8616655" cy="3155365"/>
            <a:chOff x="0" y="0"/>
            <a:chExt cx="2269407" cy="831043"/>
          </a:xfrm>
        </p:grpSpPr>
        <p:sp>
          <p:nvSpPr>
            <p:cNvPr name="Freeform 10" id="10"/>
            <p:cNvSpPr/>
            <p:nvPr/>
          </p:nvSpPr>
          <p:spPr>
            <a:xfrm flipH="false" flipV="false" rot="0">
              <a:off x="0" y="0"/>
              <a:ext cx="2269407" cy="831043"/>
            </a:xfrm>
            <a:custGeom>
              <a:avLst/>
              <a:gdLst/>
              <a:ahLst/>
              <a:cxnLst/>
              <a:rect r="r" b="b" t="t" l="l"/>
              <a:pathLst>
                <a:path h="831043" w="2269407">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name="TextBox 11" id="11"/>
            <p:cNvSpPr txBox="true"/>
            <p:nvPr/>
          </p:nvSpPr>
          <p:spPr>
            <a:xfrm>
              <a:off x="0" y="-19050"/>
              <a:ext cx="2269407" cy="850093"/>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7456367" y="8212716"/>
            <a:ext cx="1105276" cy="1327297"/>
          </a:xfrm>
          <a:custGeom>
            <a:avLst/>
            <a:gdLst/>
            <a:ahLst/>
            <a:cxnLst/>
            <a:rect r="r" b="b" t="t" l="l"/>
            <a:pathLst>
              <a:path h="1327297" w="1105276">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281455" y="7301328"/>
            <a:ext cx="1152117" cy="1466816"/>
          </a:xfrm>
          <a:custGeom>
            <a:avLst/>
            <a:gdLst/>
            <a:ahLst/>
            <a:cxnLst/>
            <a:rect r="r" b="b" t="t" l="l"/>
            <a:pathLst>
              <a:path h="1466816" w="1152117">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5042209" y="6038405"/>
            <a:ext cx="1244554" cy="1262924"/>
          </a:xfrm>
          <a:custGeom>
            <a:avLst/>
            <a:gdLst/>
            <a:ahLst/>
            <a:cxnLst/>
            <a:rect r="r" b="b" t="t" l="l"/>
            <a:pathLst>
              <a:path h="1262924" w="124455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3126950" y="3934408"/>
            <a:ext cx="5077031" cy="827157"/>
          </a:xfrm>
          <a:custGeom>
            <a:avLst/>
            <a:gdLst/>
            <a:ahLst/>
            <a:cxnLst/>
            <a:rect r="r" b="b" t="t" l="l"/>
            <a:pathLst>
              <a:path h="827157" w="5077031">
                <a:moveTo>
                  <a:pt x="0" y="0"/>
                </a:moveTo>
                <a:lnTo>
                  <a:pt x="5077031" y="0"/>
                </a:lnTo>
                <a:lnTo>
                  <a:pt x="5077031" y="827157"/>
                </a:lnTo>
                <a:lnTo>
                  <a:pt x="0" y="827157"/>
                </a:lnTo>
                <a:lnTo>
                  <a:pt x="0" y="0"/>
                </a:lnTo>
                <a:close/>
              </a:path>
            </a:pathLst>
          </a:custGeom>
          <a:blipFill>
            <a:blip r:embed="rId9"/>
            <a:stretch>
              <a:fillRect l="0" t="0" r="0" b="0"/>
            </a:stretch>
          </a:blipFill>
        </p:spPr>
      </p:sp>
      <p:sp>
        <p:nvSpPr>
          <p:cNvPr name="TextBox 16" id="16"/>
          <p:cNvSpPr txBox="true"/>
          <p:nvPr/>
        </p:nvSpPr>
        <p:spPr>
          <a:xfrm rot="0">
            <a:off x="2108006" y="249138"/>
            <a:ext cx="7692734" cy="848580"/>
          </a:xfrm>
          <a:prstGeom prst="rect">
            <a:avLst/>
          </a:prstGeom>
        </p:spPr>
        <p:txBody>
          <a:bodyPr anchor="t" rtlCol="false" tIns="0" lIns="0" bIns="0" rIns="0">
            <a:spAutoFit/>
          </a:bodyPr>
          <a:lstStyle/>
          <a:p>
            <a:pPr algn="ctr" marL="0" indent="0" lvl="0">
              <a:lnSpc>
                <a:spcPts val="6845"/>
              </a:lnSpc>
              <a:spcBef>
                <a:spcPct val="0"/>
              </a:spcBef>
            </a:pPr>
            <a:r>
              <a:rPr lang="en-US" sz="4960" spc="173">
                <a:solidFill>
                  <a:srgbClr val="010101"/>
                </a:solidFill>
                <a:latin typeface="Archivo Black"/>
              </a:rPr>
              <a:t>2: WEB SCRAPING</a:t>
            </a:r>
          </a:p>
        </p:txBody>
      </p:sp>
      <p:sp>
        <p:nvSpPr>
          <p:cNvPr name="TextBox 17" id="17"/>
          <p:cNvSpPr txBox="true"/>
          <p:nvPr/>
        </p:nvSpPr>
        <p:spPr>
          <a:xfrm rot="0">
            <a:off x="2191797" y="1050093"/>
            <a:ext cx="7525152" cy="2059728"/>
          </a:xfrm>
          <a:prstGeom prst="rect">
            <a:avLst/>
          </a:prstGeom>
        </p:spPr>
        <p:txBody>
          <a:bodyPr anchor="t" rtlCol="false" tIns="0" lIns="0" bIns="0" rIns="0">
            <a:spAutoFit/>
          </a:bodyPr>
          <a:lstStyle/>
          <a:p>
            <a:pPr algn="ctr" marL="424737" indent="-212369" lvl="1">
              <a:lnSpc>
                <a:spcPts val="2714"/>
              </a:lnSpc>
              <a:buFont typeface="Arial"/>
              <a:buChar char="•"/>
            </a:pPr>
            <a:r>
              <a:rPr lang="en-US" sz="1967" spc="192">
                <a:solidFill>
                  <a:srgbClr val="040506"/>
                </a:solidFill>
                <a:latin typeface="Montserrat Light"/>
              </a:rPr>
              <a:t>Explain the data source (Airbnb in Saudi Arabia).</a:t>
            </a:r>
          </a:p>
          <a:p>
            <a:pPr algn="ctr">
              <a:lnSpc>
                <a:spcPts val="2714"/>
              </a:lnSpc>
            </a:pPr>
            <a:r>
              <a:rPr lang="en-US" sz="1967" spc="192">
                <a:solidFill>
                  <a:srgbClr val="040506"/>
                </a:solidFill>
                <a:latin typeface="Montserrat Light"/>
              </a:rPr>
              <a:t> -   </a:t>
            </a:r>
            <a:r>
              <a:rPr lang="en-US" sz="1967" spc="192">
                <a:solidFill>
                  <a:srgbClr val="040506"/>
                </a:solidFill>
                <a:latin typeface="Montserrat Light"/>
              </a:rPr>
              <a:t>List and describe relevant columns for condo price prediction (e.g., url, name, header, beds, bedrooms, date_range, price, rating).</a:t>
            </a:r>
          </a:p>
          <a:p>
            <a:pPr algn="ctr">
              <a:lnSpc>
                <a:spcPts val="2714"/>
              </a:lnSpc>
            </a:pPr>
          </a:p>
        </p:txBody>
      </p:sp>
      <p:sp>
        <p:nvSpPr>
          <p:cNvPr name="TextBox 18" id="18"/>
          <p:cNvSpPr txBox="true"/>
          <p:nvPr/>
        </p:nvSpPr>
        <p:spPr>
          <a:xfrm rot="0">
            <a:off x="6613767" y="7703045"/>
            <a:ext cx="2810608" cy="360206"/>
          </a:xfrm>
          <a:prstGeom prst="rect">
            <a:avLst/>
          </a:prstGeom>
        </p:spPr>
        <p:txBody>
          <a:bodyPr anchor="t" rtlCol="false" tIns="0" lIns="0" bIns="0" rIns="0">
            <a:spAutoFit/>
          </a:bodyPr>
          <a:lstStyle/>
          <a:p>
            <a:pPr algn="ctr">
              <a:lnSpc>
                <a:spcPts val="2980"/>
              </a:lnSpc>
            </a:pPr>
            <a:r>
              <a:rPr lang="en-US" sz="2159" spc="30">
                <a:solidFill>
                  <a:srgbClr val="040506"/>
                </a:solidFill>
                <a:latin typeface="Montserrat Classic"/>
              </a:rPr>
              <a:t>Project Initiation</a:t>
            </a:r>
          </a:p>
        </p:txBody>
      </p:sp>
      <p:sp>
        <p:nvSpPr>
          <p:cNvPr name="TextBox 19" id="19"/>
          <p:cNvSpPr txBox="true"/>
          <p:nvPr/>
        </p:nvSpPr>
        <p:spPr>
          <a:xfrm rot="0">
            <a:off x="10542800" y="6467330"/>
            <a:ext cx="2629427" cy="360125"/>
          </a:xfrm>
          <a:prstGeom prst="rect">
            <a:avLst/>
          </a:prstGeom>
        </p:spPr>
        <p:txBody>
          <a:bodyPr anchor="t" rtlCol="false" tIns="0" lIns="0" bIns="0" rIns="0">
            <a:spAutoFit/>
          </a:bodyPr>
          <a:lstStyle/>
          <a:p>
            <a:pPr algn="ctr" marL="0" indent="0" lvl="0">
              <a:lnSpc>
                <a:spcPts val="2980"/>
              </a:lnSpc>
              <a:spcBef>
                <a:spcPct val="0"/>
              </a:spcBef>
            </a:pPr>
            <a:r>
              <a:rPr lang="en-US" sz="2159" spc="30">
                <a:solidFill>
                  <a:srgbClr val="040506"/>
                </a:solidFill>
                <a:latin typeface="Montserrat Classic"/>
              </a:rPr>
              <a:t>web scraping</a:t>
            </a:r>
          </a:p>
        </p:txBody>
      </p:sp>
      <p:sp>
        <p:nvSpPr>
          <p:cNvPr name="TextBox 20" id="20"/>
          <p:cNvSpPr txBox="true"/>
          <p:nvPr/>
        </p:nvSpPr>
        <p:spPr>
          <a:xfrm rot="0">
            <a:off x="14349773" y="5095875"/>
            <a:ext cx="2629427" cy="420023"/>
          </a:xfrm>
          <a:prstGeom prst="rect">
            <a:avLst/>
          </a:prstGeom>
        </p:spPr>
        <p:txBody>
          <a:bodyPr anchor="t" rtlCol="false" tIns="0" lIns="0" bIns="0" rIns="0">
            <a:spAutoFit/>
          </a:bodyPr>
          <a:lstStyle/>
          <a:p>
            <a:pPr algn="ctr" marL="0" indent="0" lvl="0">
              <a:lnSpc>
                <a:spcPts val="3394"/>
              </a:lnSpc>
              <a:spcBef>
                <a:spcPct val="0"/>
              </a:spcBef>
            </a:pPr>
            <a:r>
              <a:rPr lang="en-US" sz="2459" spc="34">
                <a:solidFill>
                  <a:srgbClr val="040506"/>
                </a:solidFill>
                <a:latin typeface="Montserrat Classic Bold"/>
              </a:rPr>
              <a:t>BeautifulSoup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731123" y="2607270"/>
            <a:ext cx="6422296" cy="6422996"/>
            <a:chOff x="0" y="0"/>
            <a:chExt cx="6603840" cy="6604560"/>
          </a:xfrm>
        </p:grpSpPr>
        <p:sp>
          <p:nvSpPr>
            <p:cNvPr name="Freeform 4" id="4"/>
            <p:cNvSpPr/>
            <p:nvPr/>
          </p:nvSpPr>
          <p:spPr>
            <a:xfrm flipH="false" flipV="false" rot="0">
              <a:off x="0" y="0"/>
              <a:ext cx="6603873" cy="6604508"/>
            </a:xfrm>
            <a:custGeom>
              <a:avLst/>
              <a:gdLst/>
              <a:ahLst/>
              <a:cxnLst/>
              <a:rect r="r" b="b" t="t" l="l"/>
              <a:pathLst>
                <a:path h="6604508" w="6603873">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name="Group 5" id="5"/>
          <p:cNvGrpSpPr/>
          <p:nvPr/>
        </p:nvGrpSpPr>
        <p:grpSpPr>
          <a:xfrm rot="0">
            <a:off x="10860907" y="4278313"/>
            <a:ext cx="1309387" cy="2127228"/>
            <a:chOff x="0" y="0"/>
            <a:chExt cx="1346400" cy="2187360"/>
          </a:xfrm>
        </p:grpSpPr>
        <p:sp>
          <p:nvSpPr>
            <p:cNvPr name="Freeform 6" id="6"/>
            <p:cNvSpPr/>
            <p:nvPr/>
          </p:nvSpPr>
          <p:spPr>
            <a:xfrm flipH="false" flipV="false" rot="0">
              <a:off x="0" y="0"/>
              <a:ext cx="1346454" cy="2187448"/>
            </a:xfrm>
            <a:custGeom>
              <a:avLst/>
              <a:gdLst/>
              <a:ahLst/>
              <a:cxnLst/>
              <a:rect r="r" b="b" t="t" l="l"/>
              <a:pathLst>
                <a:path h="2187448" w="1346454">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11132587" y="6192678"/>
            <a:ext cx="1806533" cy="1522249"/>
            <a:chOff x="0" y="0"/>
            <a:chExt cx="1857600" cy="1565280"/>
          </a:xfrm>
        </p:grpSpPr>
        <p:sp>
          <p:nvSpPr>
            <p:cNvPr name="Freeform 8" id="8"/>
            <p:cNvSpPr/>
            <p:nvPr/>
          </p:nvSpPr>
          <p:spPr>
            <a:xfrm flipH="false" flipV="false" rot="0">
              <a:off x="0" y="0"/>
              <a:ext cx="1857629" cy="1565275"/>
            </a:xfrm>
            <a:custGeom>
              <a:avLst/>
              <a:gdLst/>
              <a:ahLst/>
              <a:cxnLst/>
              <a:rect r="r" b="b" t="t" l="l"/>
              <a:pathLst>
                <a:path h="1565275" w="1857629">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12939120" y="6192678"/>
            <a:ext cx="1806533" cy="1522249"/>
            <a:chOff x="0" y="0"/>
            <a:chExt cx="1857600" cy="1565280"/>
          </a:xfrm>
        </p:grpSpPr>
        <p:sp>
          <p:nvSpPr>
            <p:cNvPr name="Freeform 10" id="10"/>
            <p:cNvSpPr/>
            <p:nvPr/>
          </p:nvSpPr>
          <p:spPr>
            <a:xfrm flipH="false" flipV="false" rot="0">
              <a:off x="0" y="0"/>
              <a:ext cx="1857629" cy="1565275"/>
            </a:xfrm>
            <a:custGeom>
              <a:avLst/>
              <a:gdLst/>
              <a:ahLst/>
              <a:cxnLst/>
              <a:rect r="r" b="b" t="t" l="l"/>
              <a:pathLst>
                <a:path h="1565275" w="1857629">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13710748" y="4278313"/>
            <a:ext cx="1306586" cy="2127228"/>
            <a:chOff x="0" y="0"/>
            <a:chExt cx="1343520" cy="2187360"/>
          </a:xfrm>
        </p:grpSpPr>
        <p:sp>
          <p:nvSpPr>
            <p:cNvPr name="Freeform 12" id="12"/>
            <p:cNvSpPr/>
            <p:nvPr/>
          </p:nvSpPr>
          <p:spPr>
            <a:xfrm flipH="false" flipV="false" rot="0">
              <a:off x="0" y="0"/>
              <a:ext cx="1343533" cy="2187321"/>
            </a:xfrm>
            <a:custGeom>
              <a:avLst/>
              <a:gdLst/>
              <a:ahLst/>
              <a:cxnLst/>
              <a:rect r="r" b="b" t="t" l="l"/>
              <a:pathLst>
                <a:path h="2187321" w="1343533">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11824391" y="3645326"/>
            <a:ext cx="2229458" cy="1093023"/>
            <a:chOff x="0" y="0"/>
            <a:chExt cx="2292480" cy="1123920"/>
          </a:xfrm>
        </p:grpSpPr>
        <p:sp>
          <p:nvSpPr>
            <p:cNvPr name="Freeform 14" id="14"/>
            <p:cNvSpPr/>
            <p:nvPr/>
          </p:nvSpPr>
          <p:spPr>
            <a:xfrm flipH="false" flipV="false" rot="0">
              <a:off x="0" y="0"/>
              <a:ext cx="2292477" cy="1123950"/>
            </a:xfrm>
            <a:custGeom>
              <a:avLst/>
              <a:gdLst/>
              <a:ahLst/>
              <a:cxnLst/>
              <a:rect r="r" b="b" t="t" l="l"/>
              <a:pathLst>
                <a:path h="1123950" w="2292477">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11997342" y="4837078"/>
            <a:ext cx="1883556" cy="1883556"/>
            <a:chOff x="0" y="0"/>
            <a:chExt cx="1936800" cy="1936800"/>
          </a:xfrm>
        </p:grpSpPr>
        <p:sp>
          <p:nvSpPr>
            <p:cNvPr name="Freeform 16" id="16"/>
            <p:cNvSpPr/>
            <p:nvPr/>
          </p:nvSpPr>
          <p:spPr>
            <a:xfrm flipH="false" flipV="false" rot="0">
              <a:off x="0" y="0"/>
              <a:ext cx="1936750" cy="1936750"/>
            </a:xfrm>
            <a:custGeom>
              <a:avLst/>
              <a:gdLst/>
              <a:ahLst/>
              <a:cxnLst/>
              <a:rect r="r" b="b" t="t" l="l"/>
              <a:pathLst>
                <a:path h="1936750" w="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12238213" y="1950126"/>
            <a:ext cx="1404615" cy="1404615"/>
            <a:chOff x="0" y="0"/>
            <a:chExt cx="1444320" cy="1444320"/>
          </a:xfrm>
        </p:grpSpPr>
        <p:sp>
          <p:nvSpPr>
            <p:cNvPr name="Freeform 18" id="18"/>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5335228" y="4145274"/>
            <a:ext cx="1404615" cy="1405315"/>
            <a:chOff x="0" y="0"/>
            <a:chExt cx="1444320" cy="1445040"/>
          </a:xfrm>
        </p:grpSpPr>
        <p:sp>
          <p:nvSpPr>
            <p:cNvPr name="Freeform 20" id="20"/>
            <p:cNvSpPr/>
            <p:nvPr/>
          </p:nvSpPr>
          <p:spPr>
            <a:xfrm flipH="false" flipV="false" rot="0">
              <a:off x="0" y="0"/>
              <a:ext cx="1444244" cy="1445006"/>
            </a:xfrm>
            <a:custGeom>
              <a:avLst/>
              <a:gdLst/>
              <a:ahLst/>
              <a:cxnLst/>
              <a:rect r="r" b="b" t="t" l="l"/>
              <a:pathLst>
                <a:path h="1445006" w="1444244">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4180587" y="7721229"/>
            <a:ext cx="1404615" cy="1404615"/>
            <a:chOff x="0" y="0"/>
            <a:chExt cx="1444320" cy="1444320"/>
          </a:xfrm>
        </p:grpSpPr>
        <p:sp>
          <p:nvSpPr>
            <p:cNvPr name="Freeform 22" id="22"/>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0376364" y="7721229"/>
            <a:ext cx="1404615" cy="1404615"/>
            <a:chOff x="0" y="0"/>
            <a:chExt cx="1444320" cy="1444320"/>
          </a:xfrm>
        </p:grpSpPr>
        <p:sp>
          <p:nvSpPr>
            <p:cNvPr name="Freeform 24" id="24"/>
            <p:cNvSpPr/>
            <p:nvPr/>
          </p:nvSpPr>
          <p:spPr>
            <a:xfrm flipH="false" flipV="false" rot="0">
              <a:off x="0" y="0"/>
              <a:ext cx="1444244" cy="1444244"/>
            </a:xfrm>
            <a:custGeom>
              <a:avLst/>
              <a:gdLst/>
              <a:ahLst/>
              <a:cxnLst/>
              <a:rect r="r" b="b" t="t" l="l"/>
              <a:pathLst>
                <a:path h="1444244" w="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5" id="25"/>
          <p:cNvGrpSpPr/>
          <p:nvPr/>
        </p:nvGrpSpPr>
        <p:grpSpPr>
          <a:xfrm rot="0">
            <a:off x="9144000" y="4145274"/>
            <a:ext cx="1405315" cy="1405315"/>
            <a:chOff x="0" y="0"/>
            <a:chExt cx="1445040" cy="1445040"/>
          </a:xfrm>
        </p:grpSpPr>
        <p:sp>
          <p:nvSpPr>
            <p:cNvPr name="Freeform 26" id="26"/>
            <p:cNvSpPr/>
            <p:nvPr/>
          </p:nvSpPr>
          <p:spPr>
            <a:xfrm flipH="false" flipV="false" rot="0">
              <a:off x="0" y="0"/>
              <a:ext cx="1445006" cy="1445006"/>
            </a:xfrm>
            <a:custGeom>
              <a:avLst/>
              <a:gdLst/>
              <a:ahLst/>
              <a:cxnLst/>
              <a:rect r="r" b="b" t="t" l="l"/>
              <a:pathLst>
                <a:path h="1445006" w="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true">
              <a:gsLst>
                <a:gs pos="0">
                  <a:srgbClr val="000000">
                    <a:alpha val="100000"/>
                  </a:srgbClr>
                </a:gs>
                <a:gs pos="100000">
                  <a:srgbClr val="555555">
                    <a:alpha val="100000"/>
                  </a:srgbClr>
                </a:gs>
              </a:gsLst>
              <a:lin ang="0"/>
            </a:gradFill>
          </p:spPr>
        </p:sp>
      </p:grpSp>
      <p:sp>
        <p:nvSpPr>
          <p:cNvPr name="TextBox 27" id="27"/>
          <p:cNvSpPr txBox="true"/>
          <p:nvPr/>
        </p:nvSpPr>
        <p:spPr>
          <a:xfrm rot="0">
            <a:off x="1323900" y="1051842"/>
            <a:ext cx="6914453" cy="898284"/>
          </a:xfrm>
          <a:prstGeom prst="rect">
            <a:avLst/>
          </a:prstGeom>
        </p:spPr>
        <p:txBody>
          <a:bodyPr anchor="t" rtlCol="false" tIns="0" lIns="0" bIns="0" rIns="0">
            <a:spAutoFit/>
          </a:bodyPr>
          <a:lstStyle/>
          <a:p>
            <a:pPr algn="ctr">
              <a:lnSpc>
                <a:spcPts val="7291"/>
              </a:lnSpc>
              <a:spcBef>
                <a:spcPct val="0"/>
              </a:spcBef>
            </a:pPr>
            <a:r>
              <a:rPr lang="en-US" sz="5283" spc="184">
                <a:solidFill>
                  <a:srgbClr val="010101"/>
                </a:solidFill>
                <a:latin typeface="Archivo Black"/>
              </a:rPr>
              <a:t>DATA OVERVIEW:</a:t>
            </a:r>
          </a:p>
        </p:txBody>
      </p:sp>
      <p:sp>
        <p:nvSpPr>
          <p:cNvPr name="Freeform 28" id="28"/>
          <p:cNvSpPr/>
          <p:nvPr/>
        </p:nvSpPr>
        <p:spPr>
          <a:xfrm flipH="false" flipV="false" rot="0">
            <a:off x="12541476" y="5292915"/>
            <a:ext cx="795288" cy="629119"/>
          </a:xfrm>
          <a:custGeom>
            <a:avLst/>
            <a:gdLst/>
            <a:ahLst/>
            <a:cxnLst/>
            <a:rect r="r" b="b" t="t" l="l"/>
            <a:pathLst>
              <a:path h="629119" w="795288">
                <a:moveTo>
                  <a:pt x="0" y="0"/>
                </a:moveTo>
                <a:lnTo>
                  <a:pt x="795288" y="0"/>
                </a:lnTo>
                <a:lnTo>
                  <a:pt x="795288" y="629119"/>
                </a:lnTo>
                <a:lnTo>
                  <a:pt x="0" y="6291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12162976" y="5979047"/>
            <a:ext cx="1552289" cy="285750"/>
          </a:xfrm>
          <a:prstGeom prst="rect">
            <a:avLst/>
          </a:prstGeom>
        </p:spPr>
        <p:txBody>
          <a:bodyPr anchor="t" rtlCol="false" tIns="0" lIns="0" bIns="0" rIns="0">
            <a:spAutoFit/>
          </a:bodyPr>
          <a:lstStyle/>
          <a:p>
            <a:pPr algn="ctr">
              <a:lnSpc>
                <a:spcPts val="2216"/>
              </a:lnSpc>
            </a:pPr>
            <a:r>
              <a:rPr lang="en-US" sz="1847" spc="-36">
                <a:solidFill>
                  <a:srgbClr val="F2F4F5"/>
                </a:solidFill>
                <a:latin typeface="Montserrat Light"/>
              </a:rPr>
              <a:t>BORCELLE</a:t>
            </a:r>
          </a:p>
        </p:txBody>
      </p:sp>
      <p:sp>
        <p:nvSpPr>
          <p:cNvPr name="Freeform 30" id="30"/>
          <p:cNvSpPr/>
          <p:nvPr/>
        </p:nvSpPr>
        <p:spPr>
          <a:xfrm flipH="false" flipV="false" rot="0">
            <a:off x="14486118" y="8030286"/>
            <a:ext cx="849110" cy="827496"/>
          </a:xfrm>
          <a:custGeom>
            <a:avLst/>
            <a:gdLst/>
            <a:ahLst/>
            <a:cxnLst/>
            <a:rect r="r" b="b" t="t" l="l"/>
            <a:pathLst>
              <a:path h="827496" w="849110">
                <a:moveTo>
                  <a:pt x="0" y="0"/>
                </a:moveTo>
                <a:lnTo>
                  <a:pt x="849110" y="0"/>
                </a:lnTo>
                <a:lnTo>
                  <a:pt x="849110" y="827497"/>
                </a:lnTo>
                <a:lnTo>
                  <a:pt x="0" y="827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0">
            <a:off x="15632519" y="4364397"/>
            <a:ext cx="810032" cy="779103"/>
          </a:xfrm>
          <a:custGeom>
            <a:avLst/>
            <a:gdLst/>
            <a:ahLst/>
            <a:cxnLst/>
            <a:rect r="r" b="b" t="t" l="l"/>
            <a:pathLst>
              <a:path h="779103" w="810032">
                <a:moveTo>
                  <a:pt x="0" y="0"/>
                </a:moveTo>
                <a:lnTo>
                  <a:pt x="810032" y="0"/>
                </a:lnTo>
                <a:lnTo>
                  <a:pt x="810032" y="779103"/>
                </a:lnTo>
                <a:lnTo>
                  <a:pt x="0" y="7791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10628887" y="7989290"/>
            <a:ext cx="899568" cy="868492"/>
          </a:xfrm>
          <a:custGeom>
            <a:avLst/>
            <a:gdLst/>
            <a:ahLst/>
            <a:cxnLst/>
            <a:rect r="r" b="b" t="t" l="l"/>
            <a:pathLst>
              <a:path h="868492" w="899568">
                <a:moveTo>
                  <a:pt x="0" y="0"/>
                </a:moveTo>
                <a:lnTo>
                  <a:pt x="899568" y="0"/>
                </a:lnTo>
                <a:lnTo>
                  <a:pt x="899568" y="868493"/>
                </a:lnTo>
                <a:lnTo>
                  <a:pt x="0" y="8684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12541476" y="2268825"/>
            <a:ext cx="787256" cy="767216"/>
          </a:xfrm>
          <a:custGeom>
            <a:avLst/>
            <a:gdLst/>
            <a:ahLst/>
            <a:cxnLst/>
            <a:rect r="r" b="b" t="t" l="l"/>
            <a:pathLst>
              <a:path h="767216" w="787256">
                <a:moveTo>
                  <a:pt x="0" y="0"/>
                </a:moveTo>
                <a:lnTo>
                  <a:pt x="787256" y="0"/>
                </a:lnTo>
                <a:lnTo>
                  <a:pt x="787256" y="767216"/>
                </a:lnTo>
                <a:lnTo>
                  <a:pt x="0" y="7672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9357344" y="4301671"/>
            <a:ext cx="978628" cy="991244"/>
          </a:xfrm>
          <a:custGeom>
            <a:avLst/>
            <a:gdLst/>
            <a:ahLst/>
            <a:cxnLst/>
            <a:rect r="r" b="b" t="t" l="l"/>
            <a:pathLst>
              <a:path h="991244" w="978628">
                <a:moveTo>
                  <a:pt x="0" y="0"/>
                </a:moveTo>
                <a:lnTo>
                  <a:pt x="978627" y="0"/>
                </a:lnTo>
                <a:lnTo>
                  <a:pt x="978627" y="991244"/>
                </a:lnTo>
                <a:lnTo>
                  <a:pt x="0" y="9912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5" id="35"/>
          <p:cNvSpPr txBox="true"/>
          <p:nvPr/>
        </p:nvSpPr>
        <p:spPr>
          <a:xfrm rot="0">
            <a:off x="754539" y="3569042"/>
            <a:ext cx="2246916" cy="816262"/>
          </a:xfrm>
          <a:prstGeom prst="rect">
            <a:avLst/>
          </a:prstGeom>
        </p:spPr>
        <p:txBody>
          <a:bodyPr anchor="t" rtlCol="false" tIns="0" lIns="0" bIns="0" rIns="0">
            <a:spAutoFit/>
          </a:bodyPr>
          <a:lstStyle/>
          <a:p>
            <a:pPr algn="ctr">
              <a:lnSpc>
                <a:spcPts val="3201"/>
              </a:lnSpc>
              <a:spcBef>
                <a:spcPct val="0"/>
              </a:spcBef>
            </a:pPr>
            <a:r>
              <a:rPr lang="en-US" sz="2286" spc="-45">
                <a:solidFill>
                  <a:srgbClr val="010101"/>
                </a:solidFill>
                <a:latin typeface="Montserrat Light Bold"/>
              </a:rPr>
              <a:t>num comments</a:t>
            </a:r>
          </a:p>
        </p:txBody>
      </p:sp>
      <p:sp>
        <p:nvSpPr>
          <p:cNvPr name="TextBox 36" id="36"/>
          <p:cNvSpPr txBox="true"/>
          <p:nvPr/>
        </p:nvSpPr>
        <p:spPr>
          <a:xfrm rot="0">
            <a:off x="798079" y="4413028"/>
            <a:ext cx="2246916" cy="870694"/>
          </a:xfrm>
          <a:prstGeom prst="rect">
            <a:avLst/>
          </a:prstGeom>
        </p:spPr>
        <p:txBody>
          <a:bodyPr anchor="t" rtlCol="false" tIns="0" lIns="0" bIns="0" rIns="0">
            <a:spAutoFit/>
          </a:bodyPr>
          <a:lstStyle/>
          <a:p>
            <a:pPr algn="ctr">
              <a:lnSpc>
                <a:spcPts val="2265"/>
              </a:lnSpc>
              <a:spcBef>
                <a:spcPct val="0"/>
              </a:spcBef>
            </a:pPr>
            <a:r>
              <a:rPr lang="en-US" sz="1618">
                <a:solidFill>
                  <a:srgbClr val="010101"/>
                </a:solidFill>
                <a:latin typeface="Montserrat Light Bold"/>
              </a:rPr>
              <a:t>numbers of comment  in the review </a:t>
            </a:r>
          </a:p>
        </p:txBody>
      </p:sp>
      <p:sp>
        <p:nvSpPr>
          <p:cNvPr name="TextBox 37" id="37"/>
          <p:cNvSpPr txBox="true"/>
          <p:nvPr/>
        </p:nvSpPr>
        <p:spPr>
          <a:xfrm rot="0">
            <a:off x="1428654" y="2644045"/>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01</a:t>
            </a:r>
          </a:p>
        </p:txBody>
      </p:sp>
      <p:sp>
        <p:nvSpPr>
          <p:cNvPr name="TextBox 38" id="38"/>
          <p:cNvSpPr txBox="true"/>
          <p:nvPr/>
        </p:nvSpPr>
        <p:spPr>
          <a:xfrm rot="0">
            <a:off x="3359320" y="3578567"/>
            <a:ext cx="2246916" cy="341729"/>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beds</a:t>
            </a:r>
          </a:p>
        </p:txBody>
      </p:sp>
      <p:sp>
        <p:nvSpPr>
          <p:cNvPr name="TextBox 39" id="39"/>
          <p:cNvSpPr txBox="true"/>
          <p:nvPr/>
        </p:nvSpPr>
        <p:spPr>
          <a:xfrm rot="0">
            <a:off x="3359320" y="4007239"/>
            <a:ext cx="2246916" cy="1015474"/>
          </a:xfrm>
          <a:prstGeom prst="rect">
            <a:avLst/>
          </a:prstGeom>
        </p:spPr>
        <p:txBody>
          <a:bodyPr anchor="t" rtlCol="false" tIns="0" lIns="0" bIns="0" rIns="0">
            <a:spAutoFit/>
          </a:bodyPr>
          <a:lstStyle/>
          <a:p>
            <a:pPr algn="ctr">
              <a:lnSpc>
                <a:spcPts val="2685"/>
              </a:lnSpc>
              <a:spcBef>
                <a:spcPct val="0"/>
              </a:spcBef>
            </a:pPr>
            <a:r>
              <a:rPr lang="en-US" sz="1918">
                <a:solidFill>
                  <a:srgbClr val="010101"/>
                </a:solidFill>
                <a:latin typeface="Montserrat Light Bold"/>
              </a:rPr>
              <a:t>number of beds in the department</a:t>
            </a:r>
          </a:p>
        </p:txBody>
      </p:sp>
      <p:sp>
        <p:nvSpPr>
          <p:cNvPr name="TextBox 40" id="40"/>
          <p:cNvSpPr txBox="true"/>
          <p:nvPr/>
        </p:nvSpPr>
        <p:spPr>
          <a:xfrm rot="0">
            <a:off x="4033435" y="2644045"/>
            <a:ext cx="898685" cy="889121"/>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02</a:t>
            </a:r>
          </a:p>
        </p:txBody>
      </p:sp>
      <p:sp>
        <p:nvSpPr>
          <p:cNvPr name="TextBox 41" id="41"/>
          <p:cNvSpPr txBox="true"/>
          <p:nvPr/>
        </p:nvSpPr>
        <p:spPr>
          <a:xfrm rot="0">
            <a:off x="5697618" y="3771205"/>
            <a:ext cx="2246916" cy="341729"/>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location</a:t>
            </a:r>
          </a:p>
        </p:txBody>
      </p:sp>
      <p:sp>
        <p:nvSpPr>
          <p:cNvPr name="TextBox 42" id="42"/>
          <p:cNvSpPr txBox="true"/>
          <p:nvPr/>
        </p:nvSpPr>
        <p:spPr>
          <a:xfrm rot="0">
            <a:off x="5697618" y="4190351"/>
            <a:ext cx="2246916" cy="718309"/>
          </a:xfrm>
          <a:prstGeom prst="rect">
            <a:avLst/>
          </a:prstGeom>
        </p:spPr>
        <p:txBody>
          <a:bodyPr anchor="t" rtlCol="false" tIns="0" lIns="0" bIns="0" rIns="0">
            <a:spAutoFit/>
          </a:bodyPr>
          <a:lstStyle/>
          <a:p>
            <a:pPr algn="ctr">
              <a:lnSpc>
                <a:spcPts val="2825"/>
              </a:lnSpc>
              <a:spcBef>
                <a:spcPct val="0"/>
              </a:spcBef>
            </a:pPr>
            <a:r>
              <a:rPr lang="en-US" sz="2018">
                <a:solidFill>
                  <a:srgbClr val="010101"/>
                </a:solidFill>
                <a:latin typeface="Montserrat Light Bold"/>
              </a:rPr>
              <a:t>the location of the codo</a:t>
            </a:r>
          </a:p>
        </p:txBody>
      </p:sp>
      <p:sp>
        <p:nvSpPr>
          <p:cNvPr name="TextBox 43" id="43"/>
          <p:cNvSpPr txBox="true"/>
          <p:nvPr/>
        </p:nvSpPr>
        <p:spPr>
          <a:xfrm rot="0">
            <a:off x="6371734" y="2836683"/>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03</a:t>
            </a:r>
          </a:p>
        </p:txBody>
      </p:sp>
      <p:sp>
        <p:nvSpPr>
          <p:cNvPr name="TextBox 44" id="44"/>
          <p:cNvSpPr txBox="true"/>
          <p:nvPr/>
        </p:nvSpPr>
        <p:spPr>
          <a:xfrm rot="0">
            <a:off x="494337" y="6615357"/>
            <a:ext cx="2246916" cy="341729"/>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price</a:t>
            </a:r>
          </a:p>
        </p:txBody>
      </p:sp>
      <p:sp>
        <p:nvSpPr>
          <p:cNvPr name="TextBox 45" id="45"/>
          <p:cNvSpPr txBox="true"/>
          <p:nvPr/>
        </p:nvSpPr>
        <p:spPr>
          <a:xfrm rot="0">
            <a:off x="494337" y="7044029"/>
            <a:ext cx="2246916" cy="621153"/>
          </a:xfrm>
          <a:prstGeom prst="rect">
            <a:avLst/>
          </a:prstGeom>
        </p:spPr>
        <p:txBody>
          <a:bodyPr anchor="t" rtlCol="false" tIns="0" lIns="0" bIns="0" rIns="0">
            <a:spAutoFit/>
          </a:bodyPr>
          <a:lstStyle/>
          <a:p>
            <a:pPr algn="ctr">
              <a:lnSpc>
                <a:spcPts val="2405"/>
              </a:lnSpc>
              <a:spcBef>
                <a:spcPct val="0"/>
              </a:spcBef>
            </a:pPr>
            <a:r>
              <a:rPr lang="en-US" sz="1718">
                <a:solidFill>
                  <a:srgbClr val="010101"/>
                </a:solidFill>
                <a:latin typeface="Montserrat Light Bold"/>
              </a:rPr>
              <a:t>the price of the codo </a:t>
            </a:r>
          </a:p>
        </p:txBody>
      </p:sp>
      <p:sp>
        <p:nvSpPr>
          <p:cNvPr name="TextBox 46" id="46"/>
          <p:cNvSpPr txBox="true"/>
          <p:nvPr/>
        </p:nvSpPr>
        <p:spPr>
          <a:xfrm rot="0">
            <a:off x="1168452" y="5680835"/>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04</a:t>
            </a:r>
          </a:p>
        </p:txBody>
      </p:sp>
      <p:sp>
        <p:nvSpPr>
          <p:cNvPr name="TextBox 47" id="47"/>
          <p:cNvSpPr txBox="true"/>
          <p:nvPr/>
        </p:nvSpPr>
        <p:spPr>
          <a:xfrm rot="0">
            <a:off x="2685204" y="6761306"/>
            <a:ext cx="2246916" cy="341729"/>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rating</a:t>
            </a:r>
          </a:p>
        </p:txBody>
      </p:sp>
      <p:sp>
        <p:nvSpPr>
          <p:cNvPr name="TextBox 48" id="48"/>
          <p:cNvSpPr txBox="true"/>
          <p:nvPr/>
        </p:nvSpPr>
        <p:spPr>
          <a:xfrm rot="0">
            <a:off x="2685204" y="7180453"/>
            <a:ext cx="2246916" cy="718309"/>
          </a:xfrm>
          <a:prstGeom prst="rect">
            <a:avLst/>
          </a:prstGeom>
        </p:spPr>
        <p:txBody>
          <a:bodyPr anchor="t" rtlCol="false" tIns="0" lIns="0" bIns="0" rIns="0">
            <a:spAutoFit/>
          </a:bodyPr>
          <a:lstStyle/>
          <a:p>
            <a:pPr algn="ctr">
              <a:lnSpc>
                <a:spcPts val="2825"/>
              </a:lnSpc>
              <a:spcBef>
                <a:spcPct val="0"/>
              </a:spcBef>
            </a:pPr>
            <a:r>
              <a:rPr lang="en-US" sz="2018">
                <a:solidFill>
                  <a:srgbClr val="010101"/>
                </a:solidFill>
                <a:latin typeface="Montserrat Light Bold"/>
              </a:rPr>
              <a:t>the rating of the review</a:t>
            </a:r>
          </a:p>
        </p:txBody>
      </p:sp>
      <p:sp>
        <p:nvSpPr>
          <p:cNvPr name="TextBox 49" id="49"/>
          <p:cNvSpPr txBox="true"/>
          <p:nvPr/>
        </p:nvSpPr>
        <p:spPr>
          <a:xfrm rot="0">
            <a:off x="3359320" y="5826784"/>
            <a:ext cx="898685" cy="892612"/>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05</a:t>
            </a:r>
          </a:p>
        </p:txBody>
      </p:sp>
      <p:sp>
        <p:nvSpPr>
          <p:cNvPr name="TextBox 50" id="50"/>
          <p:cNvSpPr txBox="true"/>
          <p:nvPr/>
        </p:nvSpPr>
        <p:spPr>
          <a:xfrm rot="0">
            <a:off x="2013502" y="1892976"/>
            <a:ext cx="7231971" cy="514295"/>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a:rPr>
              <a:t>The dataset comprises seven columns:</a:t>
            </a:r>
          </a:p>
        </p:txBody>
      </p:sp>
      <p:sp>
        <p:nvSpPr>
          <p:cNvPr name="TextBox 51" id="51"/>
          <p:cNvSpPr txBox="true"/>
          <p:nvPr/>
        </p:nvSpPr>
        <p:spPr>
          <a:xfrm rot="0">
            <a:off x="5302983" y="6761306"/>
            <a:ext cx="2246916" cy="341729"/>
          </a:xfrm>
          <a:prstGeom prst="rect">
            <a:avLst/>
          </a:prstGeom>
        </p:spPr>
        <p:txBody>
          <a:bodyPr anchor="t" rtlCol="false" tIns="0" lIns="0" bIns="0" rIns="0">
            <a:spAutoFit/>
          </a:bodyPr>
          <a:lstStyle/>
          <a:p>
            <a:pPr algn="ctr">
              <a:lnSpc>
                <a:spcPts val="2641"/>
              </a:lnSpc>
              <a:spcBef>
                <a:spcPct val="0"/>
              </a:spcBef>
            </a:pPr>
            <a:r>
              <a:rPr lang="en-US" sz="1887" spc="-37">
                <a:solidFill>
                  <a:srgbClr val="010101"/>
                </a:solidFill>
                <a:latin typeface="Montserrat Light Bold"/>
              </a:rPr>
              <a:t>bedrooms</a:t>
            </a:r>
          </a:p>
        </p:txBody>
      </p:sp>
      <p:sp>
        <p:nvSpPr>
          <p:cNvPr name="TextBox 52" id="52"/>
          <p:cNvSpPr txBox="true"/>
          <p:nvPr/>
        </p:nvSpPr>
        <p:spPr>
          <a:xfrm rot="0">
            <a:off x="5302983" y="7189978"/>
            <a:ext cx="2246916" cy="673440"/>
          </a:xfrm>
          <a:prstGeom prst="rect">
            <a:avLst/>
          </a:prstGeom>
        </p:spPr>
        <p:txBody>
          <a:bodyPr anchor="t" rtlCol="false" tIns="0" lIns="0" bIns="0" rIns="0">
            <a:spAutoFit/>
          </a:bodyPr>
          <a:lstStyle/>
          <a:p>
            <a:pPr algn="ctr">
              <a:lnSpc>
                <a:spcPts val="2685"/>
              </a:lnSpc>
              <a:spcBef>
                <a:spcPct val="0"/>
              </a:spcBef>
            </a:pPr>
            <a:r>
              <a:rPr lang="en-US" sz="1918">
                <a:solidFill>
                  <a:srgbClr val="010101"/>
                </a:solidFill>
                <a:latin typeface="Montserrat Light Bold"/>
              </a:rPr>
              <a:t>number of bein the department</a:t>
            </a:r>
          </a:p>
        </p:txBody>
      </p:sp>
      <p:sp>
        <p:nvSpPr>
          <p:cNvPr name="TextBox 53" id="53"/>
          <p:cNvSpPr txBox="true"/>
          <p:nvPr/>
        </p:nvSpPr>
        <p:spPr>
          <a:xfrm rot="0">
            <a:off x="5977098" y="5826784"/>
            <a:ext cx="898685" cy="889121"/>
          </a:xfrm>
          <a:prstGeom prst="rect">
            <a:avLst/>
          </a:prstGeom>
        </p:spPr>
        <p:txBody>
          <a:bodyPr anchor="t" rtlCol="false" tIns="0" lIns="0" bIns="0" rIns="0">
            <a:spAutoFit/>
          </a:bodyPr>
          <a:lstStyle/>
          <a:p>
            <a:pPr algn="ctr">
              <a:lnSpc>
                <a:spcPts val="6975"/>
              </a:lnSpc>
              <a:spcBef>
                <a:spcPct val="0"/>
              </a:spcBef>
            </a:pPr>
            <a:r>
              <a:rPr lang="en-US" sz="4982" spc="-99">
                <a:solidFill>
                  <a:srgbClr val="010101"/>
                </a:solidFill>
                <a:latin typeface="Montserrat Light Bold"/>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794480" y="4205302"/>
            <a:ext cx="736150" cy="636369"/>
            <a:chOff x="0" y="0"/>
            <a:chExt cx="193883" cy="167603"/>
          </a:xfrm>
        </p:grpSpPr>
        <p:sp>
          <p:nvSpPr>
            <p:cNvPr name="Freeform 7" id="7"/>
            <p:cNvSpPr/>
            <p:nvPr/>
          </p:nvSpPr>
          <p:spPr>
            <a:xfrm flipH="false" flipV="false" rot="0">
              <a:off x="0" y="0"/>
              <a:ext cx="193883" cy="167603"/>
            </a:xfrm>
            <a:custGeom>
              <a:avLst/>
              <a:gdLst/>
              <a:ahLst/>
              <a:cxnLst/>
              <a:rect r="r" b="b" t="t" l="l"/>
              <a:pathLst>
                <a:path h="167603" w="19388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name="TextBox 8" id="8"/>
            <p:cNvSpPr txBox="true"/>
            <p:nvPr/>
          </p:nvSpPr>
          <p:spPr>
            <a:xfrm>
              <a:off x="0" y="-66675"/>
              <a:ext cx="193883" cy="234278"/>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01</a:t>
              </a:r>
            </a:p>
          </p:txBody>
        </p:sp>
      </p:grpSp>
      <p:grpSp>
        <p:nvGrpSpPr>
          <p:cNvPr name="Group 9" id="9"/>
          <p:cNvGrpSpPr/>
          <p:nvPr/>
        </p:nvGrpSpPr>
        <p:grpSpPr>
          <a:xfrm rot="0">
            <a:off x="12573606" y="3743682"/>
            <a:ext cx="3314591" cy="3314591"/>
            <a:chOff x="0" y="0"/>
            <a:chExt cx="4872604" cy="4872604"/>
          </a:xfrm>
        </p:grpSpPr>
        <p:sp>
          <p:nvSpPr>
            <p:cNvPr name="Freeform 10" id="10"/>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11" id="11"/>
          <p:cNvGrpSpPr/>
          <p:nvPr/>
        </p:nvGrpSpPr>
        <p:grpSpPr>
          <a:xfrm rot="0">
            <a:off x="9981212" y="3767100"/>
            <a:ext cx="3314591" cy="3326378"/>
            <a:chOff x="0" y="0"/>
            <a:chExt cx="4872604" cy="4889931"/>
          </a:xfrm>
        </p:grpSpPr>
        <p:sp>
          <p:nvSpPr>
            <p:cNvPr name="Freeform 12" id="12"/>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3" id="13"/>
          <p:cNvGrpSpPr/>
          <p:nvPr/>
        </p:nvGrpSpPr>
        <p:grpSpPr>
          <a:xfrm rot="0">
            <a:off x="12548713" y="6337440"/>
            <a:ext cx="3314591" cy="3315573"/>
            <a:chOff x="0" y="0"/>
            <a:chExt cx="4872604" cy="4874047"/>
          </a:xfrm>
        </p:grpSpPr>
        <p:sp>
          <p:nvSpPr>
            <p:cNvPr name="Freeform 14" id="14"/>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5" id="15"/>
          <p:cNvGrpSpPr/>
          <p:nvPr/>
        </p:nvGrpSpPr>
        <p:grpSpPr>
          <a:xfrm rot="0">
            <a:off x="10878301" y="4617656"/>
            <a:ext cx="1520413" cy="152041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3469664" y="7244657"/>
            <a:ext cx="1522475" cy="152247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13447581" y="4617656"/>
            <a:ext cx="1566642" cy="156664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4" id="24"/>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6" id="26"/>
          <p:cNvGrpSpPr/>
          <p:nvPr/>
        </p:nvGrpSpPr>
        <p:grpSpPr>
          <a:xfrm rot="0">
            <a:off x="916860" y="3148979"/>
            <a:ext cx="5689104" cy="275488"/>
            <a:chOff x="0" y="0"/>
            <a:chExt cx="4519796" cy="218865"/>
          </a:xfrm>
        </p:grpSpPr>
        <p:sp>
          <p:nvSpPr>
            <p:cNvPr name="Freeform 27" id="2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28" id="2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9" id="29"/>
          <p:cNvGrpSpPr/>
          <p:nvPr/>
        </p:nvGrpSpPr>
        <p:grpSpPr>
          <a:xfrm rot="0">
            <a:off x="12085550" y="-131220"/>
            <a:ext cx="9534019" cy="1112295"/>
            <a:chOff x="0" y="0"/>
            <a:chExt cx="1876002" cy="218865"/>
          </a:xfrm>
        </p:grpSpPr>
        <p:sp>
          <p:nvSpPr>
            <p:cNvPr name="Freeform 30" id="3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1" id="3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32" id="3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3" id="33"/>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552572" y="5889422"/>
            <a:ext cx="3752340" cy="4030291"/>
          </a:xfrm>
          <a:custGeom>
            <a:avLst/>
            <a:gdLst/>
            <a:ahLst/>
            <a:cxnLst/>
            <a:rect r="r" b="b" t="t" l="l"/>
            <a:pathLst>
              <a:path h="4030291" w="3752340">
                <a:moveTo>
                  <a:pt x="0" y="0"/>
                </a:moveTo>
                <a:lnTo>
                  <a:pt x="3752340" y="0"/>
                </a:lnTo>
                <a:lnTo>
                  <a:pt x="3752340" y="4030291"/>
                </a:lnTo>
                <a:lnTo>
                  <a:pt x="0" y="4030291"/>
                </a:lnTo>
                <a:lnTo>
                  <a:pt x="0" y="0"/>
                </a:lnTo>
                <a:close/>
              </a:path>
            </a:pathLst>
          </a:custGeom>
          <a:blipFill>
            <a:blip r:embed="rId9"/>
            <a:stretch>
              <a:fillRect l="0" t="0" r="0" b="0"/>
            </a:stretch>
          </a:blipFill>
        </p:spPr>
      </p:sp>
      <p:sp>
        <p:nvSpPr>
          <p:cNvPr name="Freeform 35" id="35"/>
          <p:cNvSpPr/>
          <p:nvPr/>
        </p:nvSpPr>
        <p:spPr>
          <a:xfrm flipH="false" flipV="false" rot="0">
            <a:off x="4304912" y="7376145"/>
            <a:ext cx="5819758" cy="1259500"/>
          </a:xfrm>
          <a:custGeom>
            <a:avLst/>
            <a:gdLst/>
            <a:ahLst/>
            <a:cxnLst/>
            <a:rect r="r" b="b" t="t" l="l"/>
            <a:pathLst>
              <a:path h="1259500" w="5819758">
                <a:moveTo>
                  <a:pt x="0" y="0"/>
                </a:moveTo>
                <a:lnTo>
                  <a:pt x="5819759" y="0"/>
                </a:lnTo>
                <a:lnTo>
                  <a:pt x="5819759" y="1259500"/>
                </a:lnTo>
                <a:lnTo>
                  <a:pt x="0" y="1259500"/>
                </a:lnTo>
                <a:lnTo>
                  <a:pt x="0" y="0"/>
                </a:lnTo>
                <a:close/>
              </a:path>
            </a:pathLst>
          </a:custGeom>
          <a:blipFill>
            <a:blip r:embed="rId10"/>
            <a:stretch>
              <a:fillRect l="0" t="0" r="0" b="0"/>
            </a:stretch>
          </a:blipFill>
        </p:spPr>
      </p:sp>
      <p:sp>
        <p:nvSpPr>
          <p:cNvPr name="TextBox 36" id="36"/>
          <p:cNvSpPr txBox="true"/>
          <p:nvPr/>
        </p:nvSpPr>
        <p:spPr>
          <a:xfrm rot="0">
            <a:off x="2689046" y="4167202"/>
            <a:ext cx="6454954" cy="369097"/>
          </a:xfrm>
          <a:prstGeom prst="rect">
            <a:avLst/>
          </a:prstGeom>
        </p:spPr>
        <p:txBody>
          <a:bodyPr anchor="t" rtlCol="false" tIns="0" lIns="0" bIns="0" rIns="0">
            <a:spAutoFit/>
          </a:bodyPr>
          <a:lstStyle/>
          <a:p>
            <a:pPr algn="l" marL="0" indent="0" lvl="0">
              <a:lnSpc>
                <a:spcPts val="2912"/>
              </a:lnSpc>
              <a:spcBef>
                <a:spcPct val="0"/>
              </a:spcBef>
            </a:pPr>
            <a:r>
              <a:rPr lang="en-US" sz="2110" spc="206">
                <a:solidFill>
                  <a:srgbClr val="231F20"/>
                </a:solidFill>
                <a:latin typeface="Montserrat Light Bold"/>
              </a:rPr>
              <a:t>Handling Missing Values: </a:t>
            </a:r>
          </a:p>
        </p:txBody>
      </p:sp>
      <p:sp>
        <p:nvSpPr>
          <p:cNvPr name="TextBox 37" id="37"/>
          <p:cNvSpPr txBox="true"/>
          <p:nvPr/>
        </p:nvSpPr>
        <p:spPr>
          <a:xfrm rot="0">
            <a:off x="916860" y="1941135"/>
            <a:ext cx="12115634" cy="731594"/>
          </a:xfrm>
          <a:prstGeom prst="rect">
            <a:avLst/>
          </a:prstGeom>
        </p:spPr>
        <p:txBody>
          <a:bodyPr anchor="t" rtlCol="false" tIns="0" lIns="0" bIns="0" rIns="0">
            <a:spAutoFit/>
          </a:bodyPr>
          <a:lstStyle/>
          <a:p>
            <a:pPr algn="ctr" marL="0" indent="0" lvl="0">
              <a:lnSpc>
                <a:spcPts val="5858"/>
              </a:lnSpc>
              <a:spcBef>
                <a:spcPct val="0"/>
              </a:spcBef>
            </a:pPr>
            <a:r>
              <a:rPr lang="en-US" sz="4245" spc="33">
                <a:solidFill>
                  <a:srgbClr val="FFFFFF"/>
                </a:solidFill>
                <a:latin typeface="Archivo Black"/>
              </a:rPr>
              <a:t>DATA CLEANING AND PREPROCESSING:</a:t>
            </a:r>
          </a:p>
        </p:txBody>
      </p:sp>
      <p:sp>
        <p:nvSpPr>
          <p:cNvPr name="TextBox 38" id="38"/>
          <p:cNvSpPr txBox="true"/>
          <p:nvPr/>
        </p:nvSpPr>
        <p:spPr>
          <a:xfrm rot="0">
            <a:off x="4304912" y="5724289"/>
            <a:ext cx="5738204" cy="1520369"/>
          </a:xfrm>
          <a:prstGeom prst="rect">
            <a:avLst/>
          </a:prstGeom>
        </p:spPr>
        <p:txBody>
          <a:bodyPr anchor="t" rtlCol="false" tIns="0" lIns="0" bIns="0" rIns="0">
            <a:spAutoFit/>
          </a:bodyPr>
          <a:lstStyle/>
          <a:p>
            <a:pPr algn="ctr">
              <a:lnSpc>
                <a:spcPts val="3034"/>
              </a:lnSpc>
            </a:pPr>
            <a:r>
              <a:rPr lang="en-US" sz="2167">
                <a:solidFill>
                  <a:srgbClr val="000000"/>
                </a:solidFill>
                <a:latin typeface="Canva Sans"/>
              </a:rPr>
              <a:t>The dataset had missing values in the 'price' and 'rating' columns, which were addressed by dropping rows with null values.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2573606" y="3743682"/>
            <a:ext cx="3314591" cy="3314591"/>
            <a:chOff x="0" y="0"/>
            <a:chExt cx="4872604" cy="4872604"/>
          </a:xfrm>
        </p:grpSpPr>
        <p:sp>
          <p:nvSpPr>
            <p:cNvPr name="Freeform 7" id="7"/>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8" id="8"/>
          <p:cNvGrpSpPr/>
          <p:nvPr/>
        </p:nvGrpSpPr>
        <p:grpSpPr>
          <a:xfrm rot="0">
            <a:off x="9981212" y="3767100"/>
            <a:ext cx="3314591" cy="3326378"/>
            <a:chOff x="0" y="0"/>
            <a:chExt cx="4872604" cy="4889931"/>
          </a:xfrm>
        </p:grpSpPr>
        <p:sp>
          <p:nvSpPr>
            <p:cNvPr name="Freeform 9" id="9"/>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0" id="10"/>
          <p:cNvGrpSpPr/>
          <p:nvPr/>
        </p:nvGrpSpPr>
        <p:grpSpPr>
          <a:xfrm rot="0">
            <a:off x="12548713" y="6337440"/>
            <a:ext cx="3314591" cy="3315573"/>
            <a:chOff x="0" y="0"/>
            <a:chExt cx="4872604" cy="4874047"/>
          </a:xfrm>
        </p:grpSpPr>
        <p:sp>
          <p:nvSpPr>
            <p:cNvPr name="Freeform 11" id="11"/>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2" id="12"/>
          <p:cNvGrpSpPr/>
          <p:nvPr/>
        </p:nvGrpSpPr>
        <p:grpSpPr>
          <a:xfrm rot="0">
            <a:off x="10878301" y="4617656"/>
            <a:ext cx="1520413" cy="15204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3469664" y="7244657"/>
            <a:ext cx="1522475" cy="152247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3447581" y="4617656"/>
            <a:ext cx="1566642" cy="156664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p:nvPr/>
        </p:nvGrpSpPr>
        <p:grpSpPr>
          <a:xfrm rot="0">
            <a:off x="916860" y="3148979"/>
            <a:ext cx="5689104" cy="275488"/>
            <a:chOff x="0" y="0"/>
            <a:chExt cx="4519796" cy="218865"/>
          </a:xfrm>
        </p:grpSpPr>
        <p:sp>
          <p:nvSpPr>
            <p:cNvPr name="Freeform 24" id="24"/>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25" id="25"/>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6" id="26"/>
          <p:cNvGrpSpPr/>
          <p:nvPr/>
        </p:nvGrpSpPr>
        <p:grpSpPr>
          <a:xfrm rot="0">
            <a:off x="1794480" y="4047786"/>
            <a:ext cx="736150" cy="662821"/>
            <a:chOff x="0" y="0"/>
            <a:chExt cx="193883" cy="174570"/>
          </a:xfrm>
        </p:grpSpPr>
        <p:sp>
          <p:nvSpPr>
            <p:cNvPr name="Freeform 27" id="27"/>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28" id="28"/>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grpSp>
        <p:nvGrpSpPr>
          <p:cNvPr name="Group 29" id="29"/>
          <p:cNvGrpSpPr/>
          <p:nvPr/>
        </p:nvGrpSpPr>
        <p:grpSpPr>
          <a:xfrm rot="0">
            <a:off x="12085550" y="-131220"/>
            <a:ext cx="9534019" cy="1112295"/>
            <a:chOff x="0" y="0"/>
            <a:chExt cx="1876002" cy="218865"/>
          </a:xfrm>
        </p:grpSpPr>
        <p:sp>
          <p:nvSpPr>
            <p:cNvPr name="Freeform 30" id="3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1" id="3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32" id="3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3" id="33"/>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1566664" y="7093477"/>
            <a:ext cx="10454432" cy="2960215"/>
          </a:xfrm>
          <a:custGeom>
            <a:avLst/>
            <a:gdLst/>
            <a:ahLst/>
            <a:cxnLst/>
            <a:rect r="r" b="b" t="t" l="l"/>
            <a:pathLst>
              <a:path h="2960215" w="10454432">
                <a:moveTo>
                  <a:pt x="0" y="0"/>
                </a:moveTo>
                <a:lnTo>
                  <a:pt x="10454432" y="0"/>
                </a:lnTo>
                <a:lnTo>
                  <a:pt x="10454432" y="2960216"/>
                </a:lnTo>
                <a:lnTo>
                  <a:pt x="0" y="2960216"/>
                </a:lnTo>
                <a:lnTo>
                  <a:pt x="0" y="0"/>
                </a:lnTo>
                <a:close/>
              </a:path>
            </a:pathLst>
          </a:custGeom>
          <a:blipFill>
            <a:blip r:embed="rId9"/>
            <a:stretch>
              <a:fillRect l="0" t="0" r="0" b="0"/>
            </a:stretch>
          </a:blipFill>
        </p:spPr>
      </p:sp>
      <p:sp>
        <p:nvSpPr>
          <p:cNvPr name="TextBox 35" id="35"/>
          <p:cNvSpPr txBox="true"/>
          <p:nvPr/>
        </p:nvSpPr>
        <p:spPr>
          <a:xfrm rot="0">
            <a:off x="2689046" y="4167202"/>
            <a:ext cx="6346855" cy="38588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Bold"/>
              </a:rPr>
              <a:t>Feature Extraction</a:t>
            </a:r>
          </a:p>
        </p:txBody>
      </p:sp>
      <p:sp>
        <p:nvSpPr>
          <p:cNvPr name="TextBox 36" id="36"/>
          <p:cNvSpPr txBox="true"/>
          <p:nvPr/>
        </p:nvSpPr>
        <p:spPr>
          <a:xfrm rot="0">
            <a:off x="0" y="1953719"/>
            <a:ext cx="13587760" cy="731594"/>
          </a:xfrm>
          <a:prstGeom prst="rect">
            <a:avLst/>
          </a:prstGeom>
        </p:spPr>
        <p:txBody>
          <a:bodyPr anchor="t" rtlCol="false" tIns="0" lIns="0" bIns="0" rIns="0">
            <a:spAutoFit/>
          </a:bodyPr>
          <a:lstStyle/>
          <a:p>
            <a:pPr algn="ctr" marL="0" indent="0" lvl="0">
              <a:lnSpc>
                <a:spcPts val="5858"/>
              </a:lnSpc>
              <a:spcBef>
                <a:spcPct val="0"/>
              </a:spcBef>
            </a:pPr>
            <a:r>
              <a:rPr lang="en-US" sz="4245" spc="33">
                <a:solidFill>
                  <a:srgbClr val="FFFFFF"/>
                </a:solidFill>
                <a:latin typeface="Archivo Black"/>
              </a:rPr>
              <a:t>DATA CLEANING AND PREPROCESSING:</a:t>
            </a:r>
          </a:p>
        </p:txBody>
      </p:sp>
      <p:sp>
        <p:nvSpPr>
          <p:cNvPr name="TextBox 37" id="37"/>
          <p:cNvSpPr txBox="true"/>
          <p:nvPr/>
        </p:nvSpPr>
        <p:spPr>
          <a:xfrm rot="0">
            <a:off x="2162555" y="5023937"/>
            <a:ext cx="8016602" cy="1751501"/>
          </a:xfrm>
          <a:prstGeom prst="rect">
            <a:avLst/>
          </a:prstGeom>
        </p:spPr>
        <p:txBody>
          <a:bodyPr anchor="t" rtlCol="false" tIns="0" lIns="0" bIns="0" rIns="0">
            <a:spAutoFit/>
          </a:bodyPr>
          <a:lstStyle/>
          <a:p>
            <a:pPr algn="l" marL="0" indent="0" lvl="0">
              <a:lnSpc>
                <a:spcPts val="3503"/>
              </a:lnSpc>
              <a:spcBef>
                <a:spcPct val="0"/>
              </a:spcBef>
            </a:pPr>
            <a:r>
              <a:rPr lang="en-US" sz="2538" spc="248">
                <a:solidFill>
                  <a:srgbClr val="231F20"/>
                </a:solidFill>
                <a:latin typeface="Montserrat Light"/>
              </a:rPr>
              <a:t>New features, 'num_beds' and 'num_bedrooms,' were extracted from the 'bedrooms' column to provide additional insights.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2573606" y="3743682"/>
            <a:ext cx="3314591" cy="3314591"/>
            <a:chOff x="0" y="0"/>
            <a:chExt cx="4872604" cy="4872604"/>
          </a:xfrm>
        </p:grpSpPr>
        <p:sp>
          <p:nvSpPr>
            <p:cNvPr name="Freeform 7" id="7"/>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8" id="8"/>
          <p:cNvGrpSpPr/>
          <p:nvPr/>
        </p:nvGrpSpPr>
        <p:grpSpPr>
          <a:xfrm rot="0">
            <a:off x="9981212" y="3767100"/>
            <a:ext cx="3314591" cy="3326378"/>
            <a:chOff x="0" y="0"/>
            <a:chExt cx="4872604" cy="4889931"/>
          </a:xfrm>
        </p:grpSpPr>
        <p:sp>
          <p:nvSpPr>
            <p:cNvPr name="Freeform 9" id="9"/>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0" id="10"/>
          <p:cNvGrpSpPr/>
          <p:nvPr/>
        </p:nvGrpSpPr>
        <p:grpSpPr>
          <a:xfrm rot="0">
            <a:off x="12548713" y="6337440"/>
            <a:ext cx="3314591" cy="3315573"/>
            <a:chOff x="0" y="0"/>
            <a:chExt cx="4872604" cy="4874047"/>
          </a:xfrm>
        </p:grpSpPr>
        <p:sp>
          <p:nvSpPr>
            <p:cNvPr name="Freeform 11" id="11"/>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2" id="12"/>
          <p:cNvGrpSpPr/>
          <p:nvPr/>
        </p:nvGrpSpPr>
        <p:grpSpPr>
          <a:xfrm rot="0">
            <a:off x="10878301" y="4617656"/>
            <a:ext cx="1520413" cy="15204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3469664" y="7244657"/>
            <a:ext cx="1522475" cy="152247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3447581" y="4617656"/>
            <a:ext cx="1566642" cy="156664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p:nvPr/>
        </p:nvGrpSpPr>
        <p:grpSpPr>
          <a:xfrm rot="0">
            <a:off x="916860" y="3148979"/>
            <a:ext cx="5689104" cy="275488"/>
            <a:chOff x="0" y="0"/>
            <a:chExt cx="4519796" cy="218865"/>
          </a:xfrm>
        </p:grpSpPr>
        <p:sp>
          <p:nvSpPr>
            <p:cNvPr name="Freeform 24" id="24"/>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25" id="25"/>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6" id="26"/>
          <p:cNvGrpSpPr/>
          <p:nvPr/>
        </p:nvGrpSpPr>
        <p:grpSpPr>
          <a:xfrm rot="0">
            <a:off x="1794480" y="4047786"/>
            <a:ext cx="736150" cy="662821"/>
            <a:chOff x="0" y="0"/>
            <a:chExt cx="193883" cy="174570"/>
          </a:xfrm>
        </p:grpSpPr>
        <p:sp>
          <p:nvSpPr>
            <p:cNvPr name="Freeform 27" id="27"/>
            <p:cNvSpPr/>
            <p:nvPr/>
          </p:nvSpPr>
          <p:spPr>
            <a:xfrm flipH="false" flipV="false" rot="0">
              <a:off x="0" y="0"/>
              <a:ext cx="193883" cy="174570"/>
            </a:xfrm>
            <a:custGeom>
              <a:avLst/>
              <a:gdLst/>
              <a:ahLst/>
              <a:cxnLst/>
              <a:rect r="r" b="b" t="t" l="l"/>
              <a:pathLst>
                <a:path h="174570" w="193883">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name="TextBox 28" id="28"/>
            <p:cNvSpPr txBox="true"/>
            <p:nvPr/>
          </p:nvSpPr>
          <p:spPr>
            <a:xfrm>
              <a:off x="0" y="-66675"/>
              <a:ext cx="193883" cy="241245"/>
            </a:xfrm>
            <a:prstGeom prst="rect">
              <a:avLst/>
            </a:prstGeom>
          </p:spPr>
          <p:txBody>
            <a:bodyPr anchor="t" rtlCol="false" tIns="50800" lIns="50800" bIns="50800" rIns="50800"/>
            <a:lstStyle/>
            <a:p>
              <a:pPr algn="ctr" marL="0" indent="0" lvl="0">
                <a:lnSpc>
                  <a:spcPts val="4114"/>
                </a:lnSpc>
                <a:spcBef>
                  <a:spcPct val="0"/>
                </a:spcBef>
              </a:pPr>
              <a:r>
                <a:rPr lang="en-US" sz="2981" spc="29">
                  <a:solidFill>
                    <a:srgbClr val="FFFFFF"/>
                  </a:solidFill>
                  <a:latin typeface="Montserrat Classic Bold"/>
                </a:rPr>
                <a:t>02</a:t>
              </a:r>
            </a:p>
          </p:txBody>
        </p:sp>
      </p:grpSp>
      <p:grpSp>
        <p:nvGrpSpPr>
          <p:cNvPr name="Group 29" id="29"/>
          <p:cNvGrpSpPr/>
          <p:nvPr/>
        </p:nvGrpSpPr>
        <p:grpSpPr>
          <a:xfrm rot="0">
            <a:off x="12085550" y="-131220"/>
            <a:ext cx="9534019" cy="1112295"/>
            <a:chOff x="0" y="0"/>
            <a:chExt cx="1876002" cy="218865"/>
          </a:xfrm>
        </p:grpSpPr>
        <p:sp>
          <p:nvSpPr>
            <p:cNvPr name="Freeform 30" id="3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31" id="3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32" id="3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3" id="33"/>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1794480" y="7160152"/>
            <a:ext cx="10219212" cy="2355129"/>
          </a:xfrm>
          <a:custGeom>
            <a:avLst/>
            <a:gdLst/>
            <a:ahLst/>
            <a:cxnLst/>
            <a:rect r="r" b="b" t="t" l="l"/>
            <a:pathLst>
              <a:path h="2355129" w="10219212">
                <a:moveTo>
                  <a:pt x="0" y="0"/>
                </a:moveTo>
                <a:lnTo>
                  <a:pt x="10219211" y="0"/>
                </a:lnTo>
                <a:lnTo>
                  <a:pt x="10219211" y="2355129"/>
                </a:lnTo>
                <a:lnTo>
                  <a:pt x="0" y="2355129"/>
                </a:lnTo>
                <a:lnTo>
                  <a:pt x="0" y="0"/>
                </a:lnTo>
                <a:close/>
              </a:path>
            </a:pathLst>
          </a:custGeom>
          <a:blipFill>
            <a:blip r:embed="rId9"/>
            <a:stretch>
              <a:fillRect l="0" t="0" r="0" b="0"/>
            </a:stretch>
          </a:blipFill>
        </p:spPr>
      </p:sp>
      <p:sp>
        <p:nvSpPr>
          <p:cNvPr name="TextBox 35" id="35"/>
          <p:cNvSpPr txBox="true"/>
          <p:nvPr/>
        </p:nvSpPr>
        <p:spPr>
          <a:xfrm rot="0">
            <a:off x="2689046" y="4167202"/>
            <a:ext cx="6346855" cy="38588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Light Bold"/>
              </a:rPr>
              <a:t>Fixing Price Values:</a:t>
            </a:r>
          </a:p>
        </p:txBody>
      </p:sp>
      <p:sp>
        <p:nvSpPr>
          <p:cNvPr name="TextBox 36" id="36"/>
          <p:cNvSpPr txBox="true"/>
          <p:nvPr/>
        </p:nvSpPr>
        <p:spPr>
          <a:xfrm rot="0">
            <a:off x="0" y="1953719"/>
            <a:ext cx="13587760" cy="731594"/>
          </a:xfrm>
          <a:prstGeom prst="rect">
            <a:avLst/>
          </a:prstGeom>
        </p:spPr>
        <p:txBody>
          <a:bodyPr anchor="t" rtlCol="false" tIns="0" lIns="0" bIns="0" rIns="0">
            <a:spAutoFit/>
          </a:bodyPr>
          <a:lstStyle/>
          <a:p>
            <a:pPr algn="ctr" marL="0" indent="0" lvl="0">
              <a:lnSpc>
                <a:spcPts val="5858"/>
              </a:lnSpc>
              <a:spcBef>
                <a:spcPct val="0"/>
              </a:spcBef>
            </a:pPr>
            <a:r>
              <a:rPr lang="en-US" sz="4245" spc="33">
                <a:solidFill>
                  <a:srgbClr val="FFFFFF"/>
                </a:solidFill>
                <a:latin typeface="Archivo Black"/>
              </a:rPr>
              <a:t>DATA CLEANING AND PREPROCESSING:</a:t>
            </a:r>
          </a:p>
        </p:txBody>
      </p:sp>
      <p:sp>
        <p:nvSpPr>
          <p:cNvPr name="TextBox 37" id="37"/>
          <p:cNvSpPr txBox="true"/>
          <p:nvPr/>
        </p:nvSpPr>
        <p:spPr>
          <a:xfrm rot="0">
            <a:off x="2162555" y="5023937"/>
            <a:ext cx="8016602" cy="1313405"/>
          </a:xfrm>
          <a:prstGeom prst="rect">
            <a:avLst/>
          </a:prstGeom>
        </p:spPr>
        <p:txBody>
          <a:bodyPr anchor="t" rtlCol="false" tIns="0" lIns="0" bIns="0" rIns="0">
            <a:spAutoFit/>
          </a:bodyPr>
          <a:lstStyle/>
          <a:p>
            <a:pPr algn="l" marL="0" indent="0" lvl="0">
              <a:lnSpc>
                <a:spcPts val="3503"/>
              </a:lnSpc>
              <a:spcBef>
                <a:spcPct val="0"/>
              </a:spcBef>
            </a:pPr>
            <a:r>
              <a:rPr lang="en-US" sz="2538" spc="248">
                <a:solidFill>
                  <a:srgbClr val="231F20"/>
                </a:solidFill>
                <a:latin typeface="Montserrat Light"/>
              </a:rPr>
              <a:t>Dollar signs were removed from the 'price' column, converting it to a float type for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DAFz-nJ5vKs</dc:identifier>
  <dcterms:modified xsi:type="dcterms:W3CDTF">2011-08-01T06:04:30Z</dcterms:modified>
  <cp:revision>1</cp:revision>
  <dc:title>A</dc:title>
</cp:coreProperties>
</file>